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7" r:id="rId2"/>
    <p:sldId id="258" r:id="rId3"/>
    <p:sldId id="259" r:id="rId4"/>
    <p:sldId id="260" r:id="rId5"/>
    <p:sldId id="261" r:id="rId6"/>
    <p:sldId id="30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50" d="100"/>
          <a:sy n="50" d="100"/>
        </p:scale>
        <p:origin x="-123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6030CC3-296F-4FC7-9688-E181BD9B4CE9}" type="datetimeFigureOut">
              <a:rPr lang="en-US"/>
              <a:pPr>
                <a:defRPr/>
              </a:pPr>
              <a:t>3/26/2013</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MY"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MY"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E055BC6-9636-476D-95B2-4205CC0FDD71}" type="slidenum">
              <a:rPr lang="en-MY"/>
              <a:pPr>
                <a:defRPr/>
              </a:pPr>
              <a:t>‹#›</a:t>
            </a:fld>
            <a:endParaRPr lang="en-MY"/>
          </a:p>
        </p:txBody>
      </p:sp>
    </p:spTree>
    <p:extLst>
      <p:ext uri="{BB962C8B-B14F-4D97-AF65-F5344CB8AC3E}">
        <p14:creationId xmlns:p14="http://schemas.microsoft.com/office/powerpoint/2010/main" xmlns="" val="3206278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24BCC43-047A-4887-BDD6-5C26440B348A}" type="slidenum">
              <a:rPr lang="en-US" smtClean="0"/>
              <a:pPr eaLnBrk="1" hangingPunct="1"/>
              <a:t>3</a:t>
            </a:fld>
            <a:endParaRPr lang="en-US" smtClean="0"/>
          </a:p>
        </p:txBody>
      </p:sp>
      <p:sp>
        <p:nvSpPr>
          <p:cNvPr id="5017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0180"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Slide Number Placeholder 5"/>
          <p:cNvSpPr>
            <a:spLocks noGrp="1"/>
          </p:cNvSpPr>
          <p:nvPr>
            <p:ph type="sldNum" sz="quarter" idx="10"/>
          </p:nvPr>
        </p:nvSpPr>
        <p:spPr/>
        <p:txBody>
          <a:bodyPr/>
          <a:lstStyle>
            <a:lvl1pPr>
              <a:defRPr/>
            </a:lvl1pPr>
          </a:lstStyle>
          <a:p>
            <a:pPr>
              <a:defRPr/>
            </a:pPr>
            <a:fld id="{251C5ED0-0F70-47DF-8EC0-3CD43C0BC8D9}" type="slidenum">
              <a:rPr lang="en-MY"/>
              <a:pPr>
                <a:defRPr/>
              </a:pPr>
              <a:t>‹#›</a:t>
            </a:fld>
            <a:endParaRPr lang="en-MY" dirty="0"/>
          </a:p>
        </p:txBody>
      </p:sp>
    </p:spTree>
    <p:extLst>
      <p:ext uri="{BB962C8B-B14F-4D97-AF65-F5344CB8AC3E}">
        <p14:creationId xmlns:p14="http://schemas.microsoft.com/office/powerpoint/2010/main" xmlns="" val="2221417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Slide Number Placeholder 5"/>
          <p:cNvSpPr>
            <a:spLocks noGrp="1"/>
          </p:cNvSpPr>
          <p:nvPr>
            <p:ph type="sldNum" sz="quarter" idx="10"/>
          </p:nvPr>
        </p:nvSpPr>
        <p:spPr/>
        <p:txBody>
          <a:bodyPr/>
          <a:lstStyle>
            <a:lvl1pPr>
              <a:defRPr/>
            </a:lvl1pPr>
          </a:lstStyle>
          <a:p>
            <a:pPr>
              <a:defRPr/>
            </a:pPr>
            <a:fld id="{F1D39AD7-7B02-4307-9CB1-B34AA772A5B9}" type="slidenum">
              <a:rPr lang="en-MY"/>
              <a:pPr>
                <a:defRPr/>
              </a:pPr>
              <a:t>‹#›</a:t>
            </a:fld>
            <a:endParaRPr lang="en-MY" dirty="0"/>
          </a:p>
        </p:txBody>
      </p:sp>
    </p:spTree>
    <p:extLst>
      <p:ext uri="{BB962C8B-B14F-4D97-AF65-F5344CB8AC3E}">
        <p14:creationId xmlns:p14="http://schemas.microsoft.com/office/powerpoint/2010/main" xmlns="" val="211040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MY"/>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36BC3535-4E93-4DB3-B86D-C4884CCF38AA}" type="slidenum">
              <a:rPr lang="en-US"/>
              <a:pPr>
                <a:defRPr/>
              </a:pPr>
              <a:t>‹#›</a:t>
            </a:fld>
            <a:endParaRPr lang="en-US"/>
          </a:p>
        </p:txBody>
      </p:sp>
    </p:spTree>
    <p:extLst>
      <p:ext uri="{BB962C8B-B14F-4D97-AF65-F5344CB8AC3E}">
        <p14:creationId xmlns:p14="http://schemas.microsoft.com/office/powerpoint/2010/main" xmlns="" val="101728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23728" y="274638"/>
            <a:ext cx="6563072" cy="1143000"/>
          </a:xfrm>
          <a:prstGeom prst="rect">
            <a:avLst/>
          </a:prstGeom>
        </p:spPr>
        <p:txBody>
          <a:bodyPr/>
          <a:lstStyle/>
          <a:p>
            <a:r>
              <a:rPr lang="en-US" dirty="0" smtClean="0"/>
              <a:t>Click to edit Master title style</a:t>
            </a:r>
            <a:endParaRPr lang="en-MY" dirty="0"/>
          </a:p>
        </p:txBody>
      </p:sp>
      <p:sp>
        <p:nvSpPr>
          <p:cNvPr id="3" name="Content Placeholder 2"/>
          <p:cNvSpPr>
            <a:spLocks noGrp="1"/>
          </p:cNvSpPr>
          <p:nvPr>
            <p:ph idx="1"/>
          </p:nvPr>
        </p:nvSpPr>
        <p:spPr>
          <a:xfrm>
            <a:off x="2123728" y="1600200"/>
            <a:ext cx="6563072"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MY" dirty="0"/>
          </a:p>
        </p:txBody>
      </p:sp>
      <p:sp>
        <p:nvSpPr>
          <p:cNvPr id="4" name="Slide Number Placeholder 5"/>
          <p:cNvSpPr>
            <a:spLocks noGrp="1"/>
          </p:cNvSpPr>
          <p:nvPr>
            <p:ph type="sldNum" sz="quarter" idx="10"/>
          </p:nvPr>
        </p:nvSpPr>
        <p:spPr/>
        <p:txBody>
          <a:bodyPr/>
          <a:lstStyle>
            <a:lvl1pPr>
              <a:defRPr/>
            </a:lvl1pPr>
          </a:lstStyle>
          <a:p>
            <a:pPr>
              <a:defRPr/>
            </a:pPr>
            <a:fld id="{26B567FE-2362-412F-98DD-2418F97C8B43}" type="slidenum">
              <a:rPr lang="en-MY"/>
              <a:pPr>
                <a:defRPr/>
              </a:pPr>
              <a:t>‹#›</a:t>
            </a:fld>
            <a:endParaRPr lang="en-MY" dirty="0"/>
          </a:p>
        </p:txBody>
      </p:sp>
    </p:spTree>
    <p:extLst>
      <p:ext uri="{BB962C8B-B14F-4D97-AF65-F5344CB8AC3E}">
        <p14:creationId xmlns:p14="http://schemas.microsoft.com/office/powerpoint/2010/main" xmlns="" val="3368833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377D0FAF-578F-4746-9E8D-62DA935147F8}" type="slidenum">
              <a:rPr lang="en-MY"/>
              <a:pPr>
                <a:defRPr/>
              </a:pPr>
              <a:t>‹#›</a:t>
            </a:fld>
            <a:endParaRPr lang="en-MY" dirty="0"/>
          </a:p>
        </p:txBody>
      </p:sp>
    </p:spTree>
    <p:extLst>
      <p:ext uri="{BB962C8B-B14F-4D97-AF65-F5344CB8AC3E}">
        <p14:creationId xmlns:p14="http://schemas.microsoft.com/office/powerpoint/2010/main" xmlns="" val="1164513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779096" cy="1143000"/>
          </a:xfrm>
          <a:prstGeom prst="rect">
            <a:avLst/>
          </a:prstGeom>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Slide Number Placeholder 5"/>
          <p:cNvSpPr>
            <a:spLocks noGrp="1"/>
          </p:cNvSpPr>
          <p:nvPr>
            <p:ph type="sldNum" sz="quarter" idx="10"/>
          </p:nvPr>
        </p:nvSpPr>
        <p:spPr/>
        <p:txBody>
          <a:bodyPr/>
          <a:lstStyle>
            <a:lvl1pPr>
              <a:defRPr/>
            </a:lvl1pPr>
          </a:lstStyle>
          <a:p>
            <a:pPr>
              <a:defRPr/>
            </a:pPr>
            <a:fld id="{577B3BD9-3DFE-4AC9-8F8E-23270A938AF8}" type="slidenum">
              <a:rPr lang="en-MY"/>
              <a:pPr>
                <a:defRPr/>
              </a:pPr>
              <a:t>‹#›</a:t>
            </a:fld>
            <a:endParaRPr lang="en-MY" dirty="0"/>
          </a:p>
        </p:txBody>
      </p:sp>
    </p:spTree>
    <p:extLst>
      <p:ext uri="{BB962C8B-B14F-4D97-AF65-F5344CB8AC3E}">
        <p14:creationId xmlns:p14="http://schemas.microsoft.com/office/powerpoint/2010/main" xmlns="" val="405360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a:prstGeom prst="rect">
            <a:avLst/>
          </a:prstGeom>
        </p:spPr>
        <p:txBody>
          <a:bodyPr/>
          <a:lstStyle/>
          <a:p>
            <a:r>
              <a:rPr lang="en-US" dirty="0" smtClean="0"/>
              <a:t>Click to edit Master title style</a:t>
            </a:r>
            <a:endParaRPr lang="en-MY" dirty="0"/>
          </a:p>
        </p:txBody>
      </p:sp>
      <p:sp>
        <p:nvSpPr>
          <p:cNvPr id="3" name="Slide Number Placeholder 5"/>
          <p:cNvSpPr>
            <a:spLocks noGrp="1"/>
          </p:cNvSpPr>
          <p:nvPr>
            <p:ph type="sldNum" sz="quarter" idx="10"/>
          </p:nvPr>
        </p:nvSpPr>
        <p:spPr/>
        <p:txBody>
          <a:bodyPr/>
          <a:lstStyle>
            <a:lvl1pPr>
              <a:defRPr/>
            </a:lvl1pPr>
          </a:lstStyle>
          <a:p>
            <a:pPr>
              <a:defRPr/>
            </a:pPr>
            <a:fld id="{17E10700-08F7-49B3-8833-94886D5F9B35}" type="slidenum">
              <a:rPr lang="en-MY"/>
              <a:pPr>
                <a:defRPr/>
              </a:pPr>
              <a:t>‹#›</a:t>
            </a:fld>
            <a:endParaRPr lang="en-MY" dirty="0"/>
          </a:p>
        </p:txBody>
      </p:sp>
    </p:spTree>
    <p:extLst>
      <p:ext uri="{BB962C8B-B14F-4D97-AF65-F5344CB8AC3E}">
        <p14:creationId xmlns:p14="http://schemas.microsoft.com/office/powerpoint/2010/main" xmlns="" val="1662868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A1AA5908-1C7D-43D7-B39F-258DD7758E4A}" type="slidenum">
              <a:rPr lang="en-MY"/>
              <a:pPr>
                <a:defRPr/>
              </a:pPr>
              <a:t>‹#›</a:t>
            </a:fld>
            <a:endParaRPr lang="en-MY" dirty="0"/>
          </a:p>
        </p:txBody>
      </p:sp>
    </p:spTree>
    <p:extLst>
      <p:ext uri="{BB962C8B-B14F-4D97-AF65-F5344CB8AC3E}">
        <p14:creationId xmlns:p14="http://schemas.microsoft.com/office/powerpoint/2010/main" xmlns="" val="221772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97917162-898F-4A0D-9B1C-5F7AB3D97A1E}" type="slidenum">
              <a:rPr lang="en-MY"/>
              <a:pPr>
                <a:defRPr/>
              </a:pPr>
              <a:t>‹#›</a:t>
            </a:fld>
            <a:endParaRPr lang="en-MY" dirty="0"/>
          </a:p>
        </p:txBody>
      </p:sp>
    </p:spTree>
    <p:extLst>
      <p:ext uri="{BB962C8B-B14F-4D97-AF65-F5344CB8AC3E}">
        <p14:creationId xmlns:p14="http://schemas.microsoft.com/office/powerpoint/2010/main" xmlns="" val="274467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MY"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C41CAF8-743C-43F2-B909-B5E0ACDA493F}" type="slidenum">
              <a:rPr lang="en-MY"/>
              <a:pPr>
                <a:defRPr/>
              </a:pPr>
              <a:t>‹#›</a:t>
            </a:fld>
            <a:endParaRPr lang="en-MY" dirty="0"/>
          </a:p>
        </p:txBody>
      </p:sp>
    </p:spTree>
    <p:extLst>
      <p:ext uri="{BB962C8B-B14F-4D97-AF65-F5344CB8AC3E}">
        <p14:creationId xmlns:p14="http://schemas.microsoft.com/office/powerpoint/2010/main" xmlns="" val="4131805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35080" cy="1143000"/>
          </a:xfrm>
          <a:prstGeom prst="rect">
            <a:avLst/>
          </a:prstGeom>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Slide Number Placeholder 5"/>
          <p:cNvSpPr>
            <a:spLocks noGrp="1"/>
          </p:cNvSpPr>
          <p:nvPr>
            <p:ph type="sldNum" sz="quarter" idx="10"/>
          </p:nvPr>
        </p:nvSpPr>
        <p:spPr/>
        <p:txBody>
          <a:bodyPr/>
          <a:lstStyle>
            <a:lvl1pPr>
              <a:defRPr/>
            </a:lvl1pPr>
          </a:lstStyle>
          <a:p>
            <a:pPr>
              <a:defRPr/>
            </a:pPr>
            <a:fld id="{ED6A6B7B-1B32-470B-B14B-7B447BD10902}" type="slidenum">
              <a:rPr lang="en-MY"/>
              <a:pPr>
                <a:defRPr/>
              </a:pPr>
              <a:t>‹#›</a:t>
            </a:fld>
            <a:endParaRPr lang="en-MY" dirty="0"/>
          </a:p>
        </p:txBody>
      </p:sp>
    </p:spTree>
    <p:extLst>
      <p:ext uri="{BB962C8B-B14F-4D97-AF65-F5344CB8AC3E}">
        <p14:creationId xmlns:p14="http://schemas.microsoft.com/office/powerpoint/2010/main" xmlns="" val="144346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008813"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72FDCCD-C70D-4698-B926-609179F2B665}" type="slidenum">
              <a:rPr lang="en-MY"/>
              <a:pPr>
                <a:defRPr/>
              </a:pPr>
              <a:t>‹#›</a:t>
            </a:fld>
            <a:endParaRPr lang="en-MY" dirty="0"/>
          </a:p>
        </p:txBody>
      </p:sp>
      <p:sp>
        <p:nvSpPr>
          <p:cNvPr id="1027" name="Title Placeholder 1"/>
          <p:cNvSpPr>
            <a:spLocks noGrp="1"/>
          </p:cNvSpPr>
          <p:nvPr>
            <p:ph type="title"/>
          </p:nvPr>
        </p:nvSpPr>
        <p:spPr bwMode="auto">
          <a:xfrm>
            <a:off x="1908175" y="476250"/>
            <a:ext cx="6629400" cy="649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MY" smtClean="0"/>
          </a:p>
        </p:txBody>
      </p:sp>
      <p:sp>
        <p:nvSpPr>
          <p:cNvPr id="1028" name="Text Placeholder 2"/>
          <p:cNvSpPr>
            <a:spLocks noGrp="1"/>
          </p:cNvSpPr>
          <p:nvPr>
            <p:ph type="body" idx="1"/>
          </p:nvPr>
        </p:nvSpPr>
        <p:spPr bwMode="auto">
          <a:xfrm>
            <a:off x="1908175" y="1600200"/>
            <a:ext cx="6778625" cy="444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smtClean="0"/>
          </a:p>
        </p:txBody>
      </p:sp>
      <p:pic>
        <p:nvPicPr>
          <p:cNvPr id="1029" name="Picture 11"/>
          <p:cNvPicPr>
            <a:picLocks noChangeAspect="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36513" y="-25400"/>
            <a:ext cx="9217026" cy="690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457200"/>
            <a:ext cx="8305800" cy="2466975"/>
          </a:xfrm>
          <a:noFill/>
        </p:spPr>
        <p:txBody>
          <a:bodyPr/>
          <a:lstStyle/>
          <a:p>
            <a:r>
              <a:rPr lang="en-US" sz="4000" b="1" smtClean="0">
                <a:latin typeface="AGaramond" pitchFamily="18" charset="0"/>
              </a:rPr>
              <a:t>RESEARCH METHODOLOGY</a:t>
            </a:r>
            <a:endParaRPr lang="en-US" sz="4000" b="1" smtClean="0"/>
          </a:p>
        </p:txBody>
      </p:sp>
      <p:sp>
        <p:nvSpPr>
          <p:cNvPr id="3075" name="Rectangle 3"/>
          <p:cNvSpPr>
            <a:spLocks noGrp="1" noChangeArrowheads="1"/>
          </p:cNvSpPr>
          <p:nvPr>
            <p:ph type="subTitle" idx="1"/>
          </p:nvPr>
        </p:nvSpPr>
        <p:spPr>
          <a:xfrm>
            <a:off x="714375" y="2928938"/>
            <a:ext cx="7715250" cy="2328862"/>
          </a:xfrm>
          <a:noFill/>
        </p:spPr>
        <p:txBody>
          <a:bodyPr/>
          <a:lstStyle/>
          <a:p>
            <a:r>
              <a:rPr lang="en-US" sz="2800" smtClean="0">
                <a:solidFill>
                  <a:schemeClr val="tx1"/>
                </a:solidFill>
                <a:latin typeface="Arial" charset="0"/>
              </a:rPr>
              <a:t>PROFESSOR DR. MOHAMMAD ISMAIL</a:t>
            </a:r>
          </a:p>
          <a:p>
            <a:r>
              <a:rPr lang="en-US" sz="2800" smtClean="0">
                <a:solidFill>
                  <a:schemeClr val="tx1"/>
                </a:solidFill>
                <a:latin typeface="Arial" charset="0"/>
              </a:rPr>
              <a:t>UTM Construction Research Centre,</a:t>
            </a:r>
          </a:p>
          <a:p>
            <a:r>
              <a:rPr lang="en-US" sz="2800" smtClean="0">
                <a:solidFill>
                  <a:schemeClr val="tx1"/>
                </a:solidFill>
                <a:latin typeface="Arial" charset="0"/>
              </a:rPr>
              <a:t>Faculty of Civil Engineering</a:t>
            </a:r>
          </a:p>
          <a:p>
            <a:r>
              <a:rPr lang="en-US" sz="2800" smtClean="0">
                <a:solidFill>
                  <a:schemeClr val="tx1"/>
                </a:solidFill>
                <a:latin typeface="Arial" charset="0"/>
              </a:rPr>
              <a:t>UTM</a:t>
            </a:r>
            <a:endParaRPr lang="en-US" sz="2800" smtClean="0">
              <a:solidFill>
                <a:schemeClr val="tx1"/>
              </a:solidFill>
            </a:endParaRPr>
          </a:p>
        </p:txBody>
      </p:sp>
      <p:sp>
        <p:nvSpPr>
          <p:cNvPr id="3076" name="Rectangle 4"/>
          <p:cNvSpPr>
            <a:spLocks noChangeArrowheads="1"/>
          </p:cNvSpPr>
          <p:nvPr/>
        </p:nvSpPr>
        <p:spPr bwMode="auto">
          <a:xfrm>
            <a:off x="0" y="5410200"/>
            <a:ext cx="3200400" cy="304800"/>
          </a:xfrm>
          <a:prstGeom prst="rect">
            <a:avLst/>
          </a:prstGeom>
          <a:gradFill rotWithShape="0">
            <a:gsLst>
              <a:gs pos="0">
                <a:schemeClr val="hlink"/>
              </a:gs>
              <a:gs pos="100000">
                <a:schemeClr val="hlink">
                  <a:gamma/>
                  <a:shade val="46275"/>
                  <a:invGamma/>
                </a:schemeClr>
              </a:gs>
            </a:gsLst>
            <a:lin ang="0" scaled="1"/>
          </a:gradFill>
          <a:ln w="9525">
            <a:noFill/>
            <a:miter lim="800000"/>
            <a:headEnd/>
            <a:tailEnd/>
          </a:ln>
          <a:effectLst/>
        </p:spPr>
        <p:txBody>
          <a:bodyPr wrap="none" lIns="46038" tIns="46038" rIns="46038" bIns="46038" anchor="ctr"/>
          <a:lstStyle/>
          <a:p>
            <a:pPr algn="r" eaLnBrk="0" hangingPunct="0">
              <a:defRPr/>
            </a:pPr>
            <a:r>
              <a:rPr kumimoji="1" lang="en-US" sz="1600" b="1" dirty="0">
                <a:latin typeface="Arial" charset="0"/>
              </a:rPr>
              <a:t>CONTACT INFO...</a:t>
            </a:r>
            <a:endParaRPr kumimoji="1" lang="en-US" dirty="0"/>
          </a:p>
        </p:txBody>
      </p:sp>
      <p:sp>
        <p:nvSpPr>
          <p:cNvPr id="3077" name="Text Box 5"/>
          <p:cNvSpPr txBox="1">
            <a:spLocks noChangeArrowheads="1"/>
          </p:cNvSpPr>
          <p:nvPr/>
        </p:nvSpPr>
        <p:spPr bwMode="auto">
          <a:xfrm>
            <a:off x="3357563" y="5643563"/>
            <a:ext cx="34290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eaLnBrk="0" hangingPunct="0">
              <a:tabLst>
                <a:tab pos="914400" algn="l"/>
              </a:tabLst>
              <a:defRPr>
                <a:solidFill>
                  <a:schemeClr val="tx1"/>
                </a:solidFill>
                <a:latin typeface="Calibri" pitchFamily="34" charset="0"/>
                <a:cs typeface="Arial" charset="0"/>
              </a:defRPr>
            </a:lvl1pPr>
            <a:lvl2pPr marL="742950" indent="-285750" eaLnBrk="0" hangingPunct="0">
              <a:tabLst>
                <a:tab pos="914400" algn="l"/>
              </a:tabLst>
              <a:defRPr>
                <a:solidFill>
                  <a:schemeClr val="tx1"/>
                </a:solidFill>
                <a:latin typeface="Calibri" pitchFamily="34" charset="0"/>
                <a:cs typeface="Arial" charset="0"/>
              </a:defRPr>
            </a:lvl2pPr>
            <a:lvl3pPr marL="1143000" indent="-228600" eaLnBrk="0" hangingPunct="0">
              <a:tabLst>
                <a:tab pos="914400" algn="l"/>
              </a:tabLst>
              <a:defRPr>
                <a:solidFill>
                  <a:schemeClr val="tx1"/>
                </a:solidFill>
                <a:latin typeface="Calibri" pitchFamily="34" charset="0"/>
                <a:cs typeface="Arial" charset="0"/>
              </a:defRPr>
            </a:lvl3pPr>
            <a:lvl4pPr marL="1600200" indent="-228600" eaLnBrk="0" hangingPunct="0">
              <a:tabLst>
                <a:tab pos="914400" algn="l"/>
              </a:tabLst>
              <a:defRPr>
                <a:solidFill>
                  <a:schemeClr val="tx1"/>
                </a:solidFill>
                <a:latin typeface="Calibri" pitchFamily="34" charset="0"/>
                <a:cs typeface="Arial" charset="0"/>
              </a:defRPr>
            </a:lvl4pPr>
            <a:lvl5pPr marL="2057400" indent="-228600" eaLnBrk="0" hangingPunct="0">
              <a:tabLst>
                <a:tab pos="91440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91440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91440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91440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914400" algn="l"/>
              </a:tabLst>
              <a:defRPr>
                <a:solidFill>
                  <a:schemeClr val="tx1"/>
                </a:solidFill>
                <a:latin typeface="Calibri" pitchFamily="34" charset="0"/>
                <a:cs typeface="Arial" charset="0"/>
              </a:defRPr>
            </a:lvl9pPr>
          </a:lstStyle>
          <a:p>
            <a:r>
              <a:rPr lang="en-US" sz="2400"/>
              <a:t>Room	:  C09–117-09 </a:t>
            </a:r>
          </a:p>
          <a:p>
            <a:r>
              <a:rPr lang="en-US" sz="2400"/>
              <a:t>Tel	:  +60731757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14500" y="274638"/>
            <a:ext cx="7429500" cy="1143000"/>
          </a:xfrm>
        </p:spPr>
        <p:txBody>
          <a:bodyPr/>
          <a:lstStyle/>
          <a:p>
            <a:r>
              <a:rPr lang="en-US" sz="4000" b="1" smtClean="0">
                <a:latin typeface="AGaramond" pitchFamily="18" charset="0"/>
              </a:rPr>
              <a:t>What is Research (cont.)?</a:t>
            </a:r>
          </a:p>
        </p:txBody>
      </p:sp>
      <p:sp>
        <p:nvSpPr>
          <p:cNvPr id="12291" name="Rectangle 3"/>
          <p:cNvSpPr>
            <a:spLocks noGrp="1" noChangeArrowheads="1"/>
          </p:cNvSpPr>
          <p:nvPr>
            <p:ph type="body" idx="1"/>
          </p:nvPr>
        </p:nvSpPr>
        <p:spPr>
          <a:xfrm>
            <a:off x="928688" y="1600200"/>
            <a:ext cx="7758112" cy="4525963"/>
          </a:xfrm>
        </p:spPr>
        <p:txBody>
          <a:bodyPr/>
          <a:lstStyle/>
          <a:p>
            <a:pPr>
              <a:buFont typeface="Wingdings" pitchFamily="2" charset="2"/>
              <a:buNone/>
            </a:pPr>
            <a:r>
              <a:rPr lang="en-US" smtClean="0"/>
              <a:t>Research may be defined as a careful and </a:t>
            </a:r>
            <a:r>
              <a:rPr lang="en-US" b="1" smtClean="0"/>
              <a:t>systematic process</a:t>
            </a:r>
            <a:r>
              <a:rPr lang="en-US" smtClean="0"/>
              <a:t> of inquiry to find </a:t>
            </a:r>
            <a:r>
              <a:rPr lang="en-US" b="1" smtClean="0"/>
              <a:t>answers</a:t>
            </a:r>
            <a:r>
              <a:rPr lang="en-US" smtClean="0"/>
              <a:t> to </a:t>
            </a:r>
            <a:r>
              <a:rPr lang="en-US" b="1" smtClean="0"/>
              <a:t>problems</a:t>
            </a:r>
            <a:r>
              <a:rPr lang="en-US" smtClean="0"/>
              <a:t> of interest</a:t>
            </a:r>
          </a:p>
          <a:p>
            <a:pPr>
              <a:buFont typeface="Wingdings" pitchFamily="2" charset="2"/>
              <a:buNone/>
            </a:pPr>
            <a:endParaRPr lang="en-US" smtClean="0"/>
          </a:p>
          <a:p>
            <a:pPr>
              <a:buFont typeface="Wingdings" pitchFamily="2" charset="2"/>
              <a:buNone/>
            </a:pPr>
            <a:r>
              <a:rPr lang="en-US" smtClean="0"/>
              <a:t>To do research is to investigate the problem systematically, carefully, and thoroughly</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642938"/>
            <a:ext cx="7772400" cy="1143000"/>
          </a:xfrm>
          <a:noFill/>
        </p:spPr>
        <p:txBody>
          <a:bodyPr/>
          <a:lstStyle/>
          <a:p>
            <a:r>
              <a:rPr lang="en-US" sz="4000" smtClean="0">
                <a:latin typeface="AGaramond" pitchFamily="18" charset="0"/>
              </a:rPr>
              <a:t>What is Research (cont.)?</a:t>
            </a:r>
          </a:p>
        </p:txBody>
      </p:sp>
      <p:sp>
        <p:nvSpPr>
          <p:cNvPr id="13315" name="Rectangle 3"/>
          <p:cNvSpPr>
            <a:spLocks noGrp="1" noChangeArrowheads="1"/>
          </p:cNvSpPr>
          <p:nvPr>
            <p:ph type="body" sz="half" idx="1"/>
          </p:nvPr>
        </p:nvSpPr>
        <p:spPr>
          <a:xfrm>
            <a:off x="500063" y="2514600"/>
            <a:ext cx="8143875" cy="3200400"/>
          </a:xfrm>
          <a:noFill/>
        </p:spPr>
        <p:txBody>
          <a:bodyPr lIns="92075" tIns="46038" rIns="92075" bIns="46038"/>
          <a:lstStyle/>
          <a:p>
            <a:pPr marL="0" indent="0" algn="ctr">
              <a:buFont typeface="Wingdings" pitchFamily="2" charset="2"/>
              <a:buNone/>
            </a:pPr>
            <a:r>
              <a:rPr lang="en-US" sz="3600" smtClean="0">
                <a:latin typeface="AGaramond" pitchFamily="18" charset="0"/>
              </a:rPr>
              <a:t>Research is an organized, systematic, database, critical, scientific inquiry or investigation into a specific problem, undertaken with the objective of finding answers or solution to it.</a:t>
            </a:r>
            <a:endParaRPr lang="en-US" sz="2800" smtClean="0">
              <a:latin typeface="AGaramon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124075" y="274638"/>
            <a:ext cx="6562725" cy="1143000"/>
          </a:xfrm>
          <a:noFill/>
        </p:spPr>
        <p:txBody>
          <a:bodyPr/>
          <a:lstStyle/>
          <a:p>
            <a:r>
              <a:rPr lang="en-US" sz="4800" smtClean="0">
                <a:latin typeface="AGaramond" pitchFamily="18" charset="0"/>
              </a:rPr>
              <a:t>Two Important Characteristics</a:t>
            </a:r>
            <a:endParaRPr lang="en-US" smtClean="0"/>
          </a:p>
        </p:txBody>
      </p:sp>
      <p:sp>
        <p:nvSpPr>
          <p:cNvPr id="14339" name="Rectangle 3"/>
          <p:cNvSpPr>
            <a:spLocks noGrp="1" noChangeArrowheads="1"/>
          </p:cNvSpPr>
          <p:nvPr>
            <p:ph type="body" idx="1"/>
          </p:nvPr>
        </p:nvSpPr>
        <p:spPr>
          <a:xfrm>
            <a:off x="500063" y="1714500"/>
            <a:ext cx="8072437" cy="4572000"/>
          </a:xfrm>
          <a:noFill/>
        </p:spPr>
        <p:txBody>
          <a:bodyPr lIns="92075" tIns="46038" rIns="92075" bIns="46038"/>
          <a:lstStyle/>
          <a:p>
            <a:pPr>
              <a:buFont typeface="Wingdings" pitchFamily="2" charset="2"/>
              <a:buNone/>
            </a:pPr>
            <a:r>
              <a:rPr lang="en-US" sz="2800" smtClean="0">
                <a:solidFill>
                  <a:schemeClr val="accent1"/>
                </a:solidFill>
                <a:latin typeface="AGaramond" pitchFamily="18" charset="0"/>
              </a:rPr>
              <a:t>1.	Systematic</a:t>
            </a:r>
            <a:endParaRPr lang="en-US" sz="2800" smtClean="0">
              <a:latin typeface="AGaramond" pitchFamily="18" charset="0"/>
            </a:endParaRPr>
          </a:p>
          <a:p>
            <a:pPr marL="463550" lvl="1" indent="-6350">
              <a:spcBef>
                <a:spcPct val="50000"/>
              </a:spcBef>
              <a:buFontTx/>
              <a:buNone/>
            </a:pPr>
            <a:r>
              <a:rPr lang="en-US" sz="2400" smtClean="0">
                <a:latin typeface="AGaramond" pitchFamily="18" charset="0"/>
              </a:rPr>
              <a:t>	Research is systematic, because it follows certain steps that are logical in order. These steps are:</a:t>
            </a:r>
          </a:p>
          <a:p>
            <a:pPr marL="914400" lvl="2" indent="-231775">
              <a:spcBef>
                <a:spcPct val="50000"/>
              </a:spcBef>
            </a:pPr>
            <a:r>
              <a:rPr lang="en-US" sz="2000" smtClean="0">
                <a:latin typeface="AGaramond" pitchFamily="18" charset="0"/>
              </a:rPr>
              <a:t>Understanding the nature of problem to be studied and identifying the related area of knowledge.</a:t>
            </a:r>
          </a:p>
          <a:p>
            <a:pPr marL="914400" lvl="2" indent="-231775"/>
            <a:r>
              <a:rPr lang="en-US" sz="2000" smtClean="0">
                <a:latin typeface="AGaramond" pitchFamily="18" charset="0"/>
              </a:rPr>
              <a:t>Reviewing literature to understand how others have approached or dealt with the problem.</a:t>
            </a:r>
          </a:p>
          <a:p>
            <a:pPr marL="914400" lvl="2" indent="-231775"/>
            <a:r>
              <a:rPr lang="en-US" sz="2000" smtClean="0">
                <a:latin typeface="AGaramond" pitchFamily="18" charset="0"/>
              </a:rPr>
              <a:t>Collecting data in an organized and controlled manner so as to arrive at valid decisions.</a:t>
            </a:r>
          </a:p>
          <a:p>
            <a:pPr marL="914400" lvl="2" indent="-231775"/>
            <a:r>
              <a:rPr lang="en-US" sz="2000" smtClean="0">
                <a:latin typeface="AGaramond" pitchFamily="18" charset="0"/>
              </a:rPr>
              <a:t>Analyzing data appropriate to the problem.</a:t>
            </a:r>
          </a:p>
          <a:p>
            <a:pPr marL="914400" lvl="2" indent="-231775"/>
            <a:r>
              <a:rPr lang="en-US" sz="2000" smtClean="0">
                <a:latin typeface="AGaramond" pitchFamily="18" charset="0"/>
              </a:rPr>
              <a:t>Drawing conclusions and making generalizations.</a:t>
            </a:r>
            <a:endParaRPr 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124075" y="274638"/>
            <a:ext cx="6562725" cy="1143000"/>
          </a:xfrm>
          <a:noFill/>
        </p:spPr>
        <p:txBody>
          <a:bodyPr/>
          <a:lstStyle/>
          <a:p>
            <a:r>
              <a:rPr lang="en-US" sz="4000" smtClean="0"/>
              <a:t>Two Important Characteristics</a:t>
            </a:r>
          </a:p>
        </p:txBody>
      </p:sp>
      <p:sp>
        <p:nvSpPr>
          <p:cNvPr id="15363" name="Rectangle 3"/>
          <p:cNvSpPr>
            <a:spLocks noGrp="1" noChangeArrowheads="1"/>
          </p:cNvSpPr>
          <p:nvPr>
            <p:ph type="body" idx="1"/>
          </p:nvPr>
        </p:nvSpPr>
        <p:spPr>
          <a:xfrm>
            <a:off x="685800" y="1981200"/>
            <a:ext cx="7772400" cy="609600"/>
          </a:xfrm>
          <a:noFill/>
        </p:spPr>
        <p:txBody>
          <a:bodyPr lIns="92075" tIns="46038" rIns="92075" bIns="46038"/>
          <a:lstStyle/>
          <a:p>
            <a:pPr algn="ctr">
              <a:lnSpc>
                <a:spcPct val="90000"/>
              </a:lnSpc>
              <a:buFont typeface="Wingdings" pitchFamily="2" charset="2"/>
              <a:buNone/>
            </a:pPr>
            <a:r>
              <a:rPr lang="en-US" sz="2800" smtClean="0">
                <a:solidFill>
                  <a:schemeClr val="accent1"/>
                </a:solidFill>
              </a:rPr>
              <a:t>Systematic characteristic of research</a:t>
            </a:r>
            <a:endParaRPr lang="en-US" sz="2800" smtClean="0"/>
          </a:p>
          <a:p>
            <a:pPr marL="463550" lvl="1" indent="-6350">
              <a:lnSpc>
                <a:spcPct val="90000"/>
              </a:lnSpc>
              <a:buFontTx/>
              <a:buNone/>
            </a:pPr>
            <a:r>
              <a:rPr lang="en-US" sz="2400" smtClean="0"/>
              <a:t>	</a:t>
            </a:r>
          </a:p>
        </p:txBody>
      </p:sp>
      <p:sp>
        <p:nvSpPr>
          <p:cNvPr id="15364" name="AutoShape 4"/>
          <p:cNvSpPr>
            <a:spLocks noChangeArrowheads="1"/>
          </p:cNvSpPr>
          <p:nvPr/>
        </p:nvSpPr>
        <p:spPr bwMode="auto">
          <a:xfrm>
            <a:off x="2667000" y="2743200"/>
            <a:ext cx="3733800" cy="533400"/>
          </a:xfrm>
          <a:prstGeom prst="flowChartProcess">
            <a:avLst/>
          </a:prstGeom>
          <a:solidFill>
            <a:schemeClr val="hlink"/>
          </a:solidFill>
          <a:ln w="12700">
            <a:solidFill>
              <a:schemeClr val="tx1"/>
            </a:solidFill>
            <a:miter lim="800000"/>
            <a:headEnd type="none" w="sm" len="sm"/>
            <a:tailEnd type="none" w="sm" len="sm"/>
          </a:ln>
        </p:spPr>
        <p:txBody>
          <a:bodyPr wrap="none" anchor="ctr"/>
          <a:lstStyle/>
          <a:p>
            <a:pPr algn="ctr" eaLnBrk="0" hangingPunct="0"/>
            <a:r>
              <a:rPr lang="en-US"/>
              <a:t>Problem Identification</a:t>
            </a:r>
          </a:p>
        </p:txBody>
      </p:sp>
      <p:sp>
        <p:nvSpPr>
          <p:cNvPr id="15365" name="AutoShape 5"/>
          <p:cNvSpPr>
            <a:spLocks noChangeArrowheads="1"/>
          </p:cNvSpPr>
          <p:nvPr/>
        </p:nvSpPr>
        <p:spPr bwMode="auto">
          <a:xfrm>
            <a:off x="2667000" y="3505200"/>
            <a:ext cx="3733800" cy="533400"/>
          </a:xfrm>
          <a:prstGeom prst="flowChartProcess">
            <a:avLst/>
          </a:prstGeom>
          <a:solidFill>
            <a:schemeClr val="hlink"/>
          </a:solidFill>
          <a:ln w="12700">
            <a:solidFill>
              <a:schemeClr val="tx1"/>
            </a:solidFill>
            <a:miter lim="800000"/>
            <a:headEnd type="none" w="sm" len="sm"/>
            <a:tailEnd type="none" w="sm" len="sm"/>
          </a:ln>
        </p:spPr>
        <p:txBody>
          <a:bodyPr wrap="none" anchor="ctr"/>
          <a:lstStyle/>
          <a:p>
            <a:pPr algn="ctr" eaLnBrk="0" hangingPunct="0"/>
            <a:r>
              <a:rPr lang="en-US"/>
              <a:t>Reviewing Information</a:t>
            </a:r>
          </a:p>
        </p:txBody>
      </p:sp>
      <p:sp>
        <p:nvSpPr>
          <p:cNvPr id="15366" name="AutoShape 6"/>
          <p:cNvSpPr>
            <a:spLocks noChangeArrowheads="1"/>
          </p:cNvSpPr>
          <p:nvPr/>
        </p:nvSpPr>
        <p:spPr bwMode="auto">
          <a:xfrm>
            <a:off x="2667000" y="4267200"/>
            <a:ext cx="3733800" cy="533400"/>
          </a:xfrm>
          <a:prstGeom prst="flowChartProcess">
            <a:avLst/>
          </a:prstGeom>
          <a:solidFill>
            <a:schemeClr val="hlink"/>
          </a:solidFill>
          <a:ln w="12700">
            <a:solidFill>
              <a:schemeClr val="tx1"/>
            </a:solidFill>
            <a:miter lim="800000"/>
            <a:headEnd type="none" w="sm" len="sm"/>
            <a:tailEnd type="none" w="sm" len="sm"/>
          </a:ln>
        </p:spPr>
        <p:txBody>
          <a:bodyPr wrap="none" anchor="ctr"/>
          <a:lstStyle/>
          <a:p>
            <a:pPr algn="ctr" eaLnBrk="0" hangingPunct="0"/>
            <a:r>
              <a:rPr lang="en-US"/>
              <a:t>Data Collection</a:t>
            </a:r>
          </a:p>
        </p:txBody>
      </p:sp>
      <p:sp>
        <p:nvSpPr>
          <p:cNvPr id="15367" name="AutoShape 7"/>
          <p:cNvSpPr>
            <a:spLocks noChangeArrowheads="1"/>
          </p:cNvSpPr>
          <p:nvPr/>
        </p:nvSpPr>
        <p:spPr bwMode="auto">
          <a:xfrm>
            <a:off x="2667000" y="5029200"/>
            <a:ext cx="3733800" cy="533400"/>
          </a:xfrm>
          <a:prstGeom prst="flowChartProcess">
            <a:avLst/>
          </a:prstGeom>
          <a:solidFill>
            <a:schemeClr val="hlink"/>
          </a:solidFill>
          <a:ln w="12700">
            <a:solidFill>
              <a:schemeClr val="tx1"/>
            </a:solidFill>
            <a:miter lim="800000"/>
            <a:headEnd type="none" w="sm" len="sm"/>
            <a:tailEnd type="none" w="sm" len="sm"/>
          </a:ln>
        </p:spPr>
        <p:txBody>
          <a:bodyPr wrap="none" anchor="ctr"/>
          <a:lstStyle/>
          <a:p>
            <a:pPr algn="ctr" eaLnBrk="0" hangingPunct="0"/>
            <a:r>
              <a:rPr lang="en-US"/>
              <a:t>Analysis</a:t>
            </a:r>
          </a:p>
        </p:txBody>
      </p:sp>
      <p:sp>
        <p:nvSpPr>
          <p:cNvPr id="15368" name="AutoShape 8"/>
          <p:cNvSpPr>
            <a:spLocks noChangeArrowheads="1"/>
          </p:cNvSpPr>
          <p:nvPr/>
        </p:nvSpPr>
        <p:spPr bwMode="auto">
          <a:xfrm>
            <a:off x="2667000" y="5791200"/>
            <a:ext cx="3733800" cy="533400"/>
          </a:xfrm>
          <a:prstGeom prst="flowChartProcess">
            <a:avLst/>
          </a:prstGeom>
          <a:solidFill>
            <a:schemeClr val="hlink"/>
          </a:solidFill>
          <a:ln w="12700">
            <a:solidFill>
              <a:schemeClr val="tx1"/>
            </a:solidFill>
            <a:miter lim="800000"/>
            <a:headEnd type="none" w="sm" len="sm"/>
            <a:tailEnd type="none" w="sm" len="sm"/>
          </a:ln>
        </p:spPr>
        <p:txBody>
          <a:bodyPr wrap="none" anchor="ctr"/>
          <a:lstStyle/>
          <a:p>
            <a:pPr algn="ctr" eaLnBrk="0" hangingPunct="0"/>
            <a:r>
              <a:rPr lang="en-US"/>
              <a:t>Drawing Conclusions</a:t>
            </a:r>
          </a:p>
        </p:txBody>
      </p:sp>
      <p:cxnSp>
        <p:nvCxnSpPr>
          <p:cNvPr id="15369" name="AutoShape 9"/>
          <p:cNvCxnSpPr>
            <a:cxnSpLocks noChangeShapeType="1"/>
            <a:stCxn id="15364" idx="2"/>
            <a:endCxn id="15365" idx="0"/>
          </p:cNvCxnSpPr>
          <p:nvPr/>
        </p:nvCxnSpPr>
        <p:spPr bwMode="auto">
          <a:xfrm>
            <a:off x="4533900" y="3276600"/>
            <a:ext cx="0" cy="228600"/>
          </a:xfrm>
          <a:prstGeom prst="straightConnector1">
            <a:avLst/>
          </a:prstGeom>
          <a:noFill/>
          <a:ln w="12700">
            <a:solidFill>
              <a:schemeClr val="tx1"/>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15370" name="AutoShape 10"/>
          <p:cNvCxnSpPr>
            <a:cxnSpLocks noChangeShapeType="1"/>
            <a:stCxn id="15365" idx="2"/>
            <a:endCxn id="15366" idx="0"/>
          </p:cNvCxnSpPr>
          <p:nvPr/>
        </p:nvCxnSpPr>
        <p:spPr bwMode="auto">
          <a:xfrm>
            <a:off x="4533900" y="4038600"/>
            <a:ext cx="0" cy="228600"/>
          </a:xfrm>
          <a:prstGeom prst="straightConnector1">
            <a:avLst/>
          </a:prstGeom>
          <a:noFill/>
          <a:ln w="12700">
            <a:solidFill>
              <a:schemeClr val="tx1"/>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15371" name="AutoShape 11"/>
          <p:cNvCxnSpPr>
            <a:cxnSpLocks noChangeShapeType="1"/>
            <a:stCxn id="15366" idx="2"/>
            <a:endCxn id="15367" idx="0"/>
          </p:cNvCxnSpPr>
          <p:nvPr/>
        </p:nvCxnSpPr>
        <p:spPr bwMode="auto">
          <a:xfrm>
            <a:off x="4533900" y="4800600"/>
            <a:ext cx="0" cy="228600"/>
          </a:xfrm>
          <a:prstGeom prst="straightConnector1">
            <a:avLst/>
          </a:prstGeom>
          <a:noFill/>
          <a:ln w="12700">
            <a:solidFill>
              <a:schemeClr val="tx1"/>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15372" name="AutoShape 12"/>
          <p:cNvCxnSpPr>
            <a:cxnSpLocks noChangeShapeType="1"/>
            <a:stCxn id="15367" idx="2"/>
            <a:endCxn id="15368" idx="0"/>
          </p:cNvCxnSpPr>
          <p:nvPr/>
        </p:nvCxnSpPr>
        <p:spPr bwMode="auto">
          <a:xfrm>
            <a:off x="4533900" y="5562600"/>
            <a:ext cx="0" cy="228600"/>
          </a:xfrm>
          <a:prstGeom prst="straightConnector1">
            <a:avLst/>
          </a:prstGeom>
          <a:noFill/>
          <a:ln w="12700">
            <a:solidFill>
              <a:schemeClr val="tx1"/>
            </a:solidFill>
            <a:round/>
            <a:headEnd type="none" w="sm" len="sm"/>
            <a:tailEnd type="triangle" w="sm" len="sm"/>
          </a:ln>
          <a:extLst>
            <a:ext uri="{909E8E84-426E-40DD-AFC4-6F175D3DCCD1}">
              <a14:hiddenFill xmlns:a14="http://schemas.microsoft.com/office/drawing/2010/main" xmlns="">
                <a:noFill/>
              </a14:hiddenFill>
            </a:ext>
          </a:ex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24075" y="274638"/>
            <a:ext cx="6562725" cy="1143000"/>
          </a:xfrm>
          <a:noFill/>
        </p:spPr>
        <p:txBody>
          <a:bodyPr/>
          <a:lstStyle/>
          <a:p>
            <a:r>
              <a:rPr lang="en-US" sz="4000" smtClean="0"/>
              <a:t>Two Important Characteristics (cont.)</a:t>
            </a:r>
          </a:p>
        </p:txBody>
      </p:sp>
      <p:sp>
        <p:nvSpPr>
          <p:cNvPr id="16387" name="Rectangle 3"/>
          <p:cNvSpPr>
            <a:spLocks noGrp="1" noChangeArrowheads="1"/>
          </p:cNvSpPr>
          <p:nvPr>
            <p:ph type="body" idx="1"/>
          </p:nvPr>
        </p:nvSpPr>
        <p:spPr>
          <a:xfrm>
            <a:off x="642938" y="1571625"/>
            <a:ext cx="7772400" cy="4572000"/>
          </a:xfrm>
          <a:noFill/>
        </p:spPr>
        <p:txBody>
          <a:bodyPr lIns="92075" tIns="46038" rIns="92075" bIns="46038"/>
          <a:lstStyle/>
          <a:p>
            <a:pPr>
              <a:buFont typeface="Wingdings" pitchFamily="2" charset="2"/>
              <a:buNone/>
            </a:pPr>
            <a:r>
              <a:rPr lang="en-US" sz="2800" smtClean="0">
                <a:solidFill>
                  <a:schemeClr val="accent1"/>
                </a:solidFill>
              </a:rPr>
              <a:t>2.	Follows a scientific method</a:t>
            </a:r>
            <a:endParaRPr lang="en-US" sz="2800" smtClean="0"/>
          </a:p>
          <a:p>
            <a:pPr marL="463550" lvl="1" indent="-6350">
              <a:spcBef>
                <a:spcPct val="50000"/>
              </a:spcBef>
              <a:buFontTx/>
              <a:buNone/>
            </a:pPr>
            <a:r>
              <a:rPr lang="en-US" sz="2400" smtClean="0"/>
              <a:t>	This means that it makes an integrated use of </a:t>
            </a:r>
            <a:r>
              <a:rPr lang="en-US" sz="2400" b="1" smtClean="0">
                <a:solidFill>
                  <a:schemeClr val="folHlink"/>
                </a:solidFill>
              </a:rPr>
              <a:t>Inductive</a:t>
            </a:r>
            <a:r>
              <a:rPr lang="en-US" sz="2400" smtClean="0">
                <a:solidFill>
                  <a:schemeClr val="accent2"/>
                </a:solidFill>
              </a:rPr>
              <a:t> </a:t>
            </a:r>
            <a:r>
              <a:rPr lang="en-US" sz="2400" smtClean="0"/>
              <a:t>and </a:t>
            </a:r>
            <a:r>
              <a:rPr lang="en-US" sz="2400" b="1" smtClean="0">
                <a:solidFill>
                  <a:schemeClr val="folHlink"/>
                </a:solidFill>
              </a:rPr>
              <a:t>Deductive</a:t>
            </a:r>
            <a:r>
              <a:rPr lang="en-US" sz="2400" smtClean="0"/>
              <a:t> reasoning. This makes it very useful for explaining and predicting phenomena.</a:t>
            </a:r>
          </a:p>
          <a:p>
            <a:pPr marL="463550" lvl="1" indent="-6350">
              <a:spcBef>
                <a:spcPct val="50000"/>
              </a:spcBef>
              <a:buFontTx/>
              <a:buNone/>
            </a:pPr>
            <a:r>
              <a:rPr lang="en-US" sz="2400" smtClean="0"/>
              <a:t>The basic assumption of the scientific method is that every effect has a cause.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24075" y="274638"/>
            <a:ext cx="6562725" cy="1143000"/>
          </a:xfrm>
          <a:noFill/>
        </p:spPr>
        <p:txBody>
          <a:bodyPr/>
          <a:lstStyle/>
          <a:p>
            <a:r>
              <a:rPr lang="en-US" smtClean="0"/>
              <a:t>Two Important Characteristics</a:t>
            </a:r>
          </a:p>
        </p:txBody>
      </p:sp>
      <p:sp>
        <p:nvSpPr>
          <p:cNvPr id="17411" name="Rectangle 3"/>
          <p:cNvSpPr>
            <a:spLocks noGrp="1" noChangeArrowheads="1"/>
          </p:cNvSpPr>
          <p:nvPr>
            <p:ph type="body" idx="1"/>
          </p:nvPr>
        </p:nvSpPr>
        <p:spPr>
          <a:xfrm>
            <a:off x="685800" y="2057400"/>
            <a:ext cx="7772400" cy="4572000"/>
          </a:xfrm>
          <a:noFill/>
        </p:spPr>
        <p:txBody>
          <a:bodyPr lIns="92075" tIns="46038" rIns="92075" bIns="46038"/>
          <a:lstStyle/>
          <a:p>
            <a:pPr marL="800100" lvl="1" indent="-342900">
              <a:spcBef>
                <a:spcPct val="50000"/>
              </a:spcBef>
              <a:buFontTx/>
              <a:buNone/>
            </a:pPr>
            <a:r>
              <a:rPr lang="en-US" sz="2400" b="1" smtClean="0">
                <a:solidFill>
                  <a:schemeClr val="folHlink"/>
                </a:solidFill>
                <a:latin typeface="Garamond" pitchFamily="18" charset="0"/>
              </a:rPr>
              <a:t>Inductive reasoning</a:t>
            </a:r>
            <a:endParaRPr lang="en-US" sz="2400" b="1" smtClean="0">
              <a:solidFill>
                <a:schemeClr val="folHlink"/>
              </a:solidFill>
            </a:endParaRPr>
          </a:p>
          <a:p>
            <a:pPr marL="800100" lvl="1" indent="-342900">
              <a:spcBef>
                <a:spcPct val="50000"/>
              </a:spcBef>
            </a:pPr>
            <a:r>
              <a:rPr lang="en-US" sz="2400" smtClean="0"/>
              <a:t>Construction of hypotheses from casual observations and background knowledge. </a:t>
            </a:r>
          </a:p>
          <a:p>
            <a:pPr marL="800100" lvl="1" indent="-342900">
              <a:spcBef>
                <a:spcPct val="50000"/>
              </a:spcBef>
            </a:pPr>
            <a:r>
              <a:rPr lang="en-US" sz="2400" smtClean="0"/>
              <a:t>From the examination of these, the researcher establishes certain expectations. </a:t>
            </a:r>
            <a:r>
              <a:rPr lang="en-US" sz="2400" smtClean="0">
                <a:solidFill>
                  <a:schemeClr val="accent2"/>
                </a:solidFill>
              </a:rPr>
              <a:t> </a:t>
            </a:r>
          </a:p>
          <a:p>
            <a:pPr marL="800100" lvl="1" indent="-342900">
              <a:spcBef>
                <a:spcPct val="50000"/>
              </a:spcBef>
              <a:buFontTx/>
              <a:buNone/>
            </a:pPr>
            <a:r>
              <a:rPr lang="en-US" sz="2400" b="1" smtClean="0">
                <a:solidFill>
                  <a:schemeClr val="folHlink"/>
                </a:solidFill>
                <a:latin typeface="Garamond" pitchFamily="18" charset="0"/>
              </a:rPr>
              <a:t>Deductive reasoning</a:t>
            </a:r>
            <a:endParaRPr lang="en-US" sz="2400" b="1" smtClean="0">
              <a:solidFill>
                <a:schemeClr val="folHlink"/>
              </a:solidFill>
            </a:endParaRPr>
          </a:p>
          <a:p>
            <a:pPr marL="800100" lvl="1" indent="-342900">
              <a:spcBef>
                <a:spcPct val="50000"/>
              </a:spcBef>
            </a:pPr>
            <a:r>
              <a:rPr lang="en-US" sz="2400" smtClean="0"/>
              <a:t>Reasoning out consequences or implications of hypotheses followed by testing of the implications and confirmation or rejection of the hypotheses.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124075" y="274638"/>
            <a:ext cx="6562725" cy="1143000"/>
          </a:xfrm>
          <a:noFill/>
        </p:spPr>
        <p:txBody>
          <a:bodyPr/>
          <a:lstStyle/>
          <a:p>
            <a:r>
              <a:rPr lang="en-US" smtClean="0"/>
              <a:t>Two Important Characteristics</a:t>
            </a:r>
          </a:p>
        </p:txBody>
      </p:sp>
      <p:sp>
        <p:nvSpPr>
          <p:cNvPr id="18435" name="Rectangle 3"/>
          <p:cNvSpPr>
            <a:spLocks noGrp="1" noChangeArrowheads="1"/>
          </p:cNvSpPr>
          <p:nvPr>
            <p:ph type="body" idx="1"/>
          </p:nvPr>
        </p:nvSpPr>
        <p:spPr>
          <a:xfrm>
            <a:off x="685800" y="2057400"/>
            <a:ext cx="7772400" cy="4572000"/>
          </a:xfrm>
          <a:noFill/>
        </p:spPr>
        <p:txBody>
          <a:bodyPr lIns="92075" tIns="46038" rIns="92075" bIns="46038"/>
          <a:lstStyle/>
          <a:p>
            <a:pPr marL="0" indent="0">
              <a:spcBef>
                <a:spcPct val="50000"/>
              </a:spcBef>
              <a:buFont typeface="Wingdings" pitchFamily="2" charset="2"/>
              <a:buNone/>
            </a:pPr>
            <a:r>
              <a:rPr lang="en-US" sz="2800" smtClean="0"/>
              <a:t>The finding of investigation add new knowledge to the existing structure of knowledge.</a:t>
            </a:r>
          </a:p>
          <a:p>
            <a:pPr marL="0" indent="0">
              <a:spcBef>
                <a:spcPct val="50000"/>
              </a:spcBef>
              <a:buFont typeface="Wingdings" pitchFamily="2" charset="2"/>
              <a:buNone/>
            </a:pPr>
            <a:r>
              <a:rPr lang="en-US" sz="2800" smtClean="0"/>
              <a:t>Further hypotheses are generated from the existing structure and the casual observations and testing of these may add to the new applicable knowledge.</a:t>
            </a:r>
          </a:p>
          <a:p>
            <a:pPr marL="0" indent="0">
              <a:spcBef>
                <a:spcPct val="50000"/>
              </a:spcBef>
              <a:buFont typeface="Wingdings" pitchFamily="2" charset="2"/>
              <a:buNone/>
            </a:pPr>
            <a:r>
              <a:rPr lang="en-US" sz="2800" smtClean="0"/>
              <a:t>This process continues in this manner, and therefore research becomes cyclic and dynamic.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124075" y="274638"/>
            <a:ext cx="6562725" cy="1143000"/>
          </a:xfrm>
          <a:noFill/>
        </p:spPr>
        <p:txBody>
          <a:bodyPr/>
          <a:lstStyle/>
          <a:p>
            <a:r>
              <a:rPr lang="en-US" sz="4000" smtClean="0"/>
              <a:t>Two Important Characteristics</a:t>
            </a:r>
          </a:p>
        </p:txBody>
      </p:sp>
      <p:sp>
        <p:nvSpPr>
          <p:cNvPr id="19459" name="Rectangle 3"/>
          <p:cNvSpPr>
            <a:spLocks noGrp="1" noChangeArrowheads="1"/>
          </p:cNvSpPr>
          <p:nvPr>
            <p:ph type="body" idx="1"/>
          </p:nvPr>
        </p:nvSpPr>
        <p:spPr>
          <a:xfrm>
            <a:off x="2124075" y="1600200"/>
            <a:ext cx="6562725" cy="4525963"/>
          </a:xfrm>
        </p:spPr>
        <p:txBody>
          <a:bodyPr/>
          <a:lstStyle/>
          <a:p>
            <a:pPr algn="ctr">
              <a:buFont typeface="Wingdings" pitchFamily="2" charset="2"/>
              <a:buNone/>
            </a:pPr>
            <a:r>
              <a:rPr lang="en-US" sz="2800" smtClean="0">
                <a:solidFill>
                  <a:schemeClr val="accent1"/>
                </a:solidFill>
              </a:rPr>
              <a:t>Scientific method of inquiry</a:t>
            </a:r>
            <a:endParaRPr lang="en-US" smtClean="0"/>
          </a:p>
        </p:txBody>
      </p:sp>
      <p:sp>
        <p:nvSpPr>
          <p:cNvPr id="19460" name="AutoShape 4"/>
          <p:cNvSpPr>
            <a:spLocks noChangeArrowheads="1"/>
          </p:cNvSpPr>
          <p:nvPr/>
        </p:nvSpPr>
        <p:spPr bwMode="auto">
          <a:xfrm>
            <a:off x="3657600" y="2743200"/>
            <a:ext cx="1905000" cy="914400"/>
          </a:xfrm>
          <a:prstGeom prst="flowChartAlternateProcess">
            <a:avLst/>
          </a:prstGeom>
          <a:solidFill>
            <a:schemeClr val="tx2"/>
          </a:solidFill>
          <a:ln w="12700">
            <a:solidFill>
              <a:schemeClr val="tx1"/>
            </a:solidFill>
            <a:miter lim="800000"/>
            <a:headEnd type="none" w="sm" len="sm"/>
            <a:tailEnd type="none" w="sm" len="sm"/>
          </a:ln>
        </p:spPr>
        <p:txBody>
          <a:bodyPr wrap="none" anchor="ctr"/>
          <a:lstStyle/>
          <a:p>
            <a:pPr algn="ctr" eaLnBrk="0" hangingPunct="0"/>
            <a:r>
              <a:rPr lang="en-US">
                <a:solidFill>
                  <a:schemeClr val="bg1"/>
                </a:solidFill>
              </a:rPr>
              <a:t>Generation of</a:t>
            </a:r>
          </a:p>
          <a:p>
            <a:pPr algn="ctr" eaLnBrk="0" hangingPunct="0"/>
            <a:r>
              <a:rPr lang="en-US">
                <a:solidFill>
                  <a:schemeClr val="bg1"/>
                </a:solidFill>
              </a:rPr>
              <a:t>hypotheses</a:t>
            </a:r>
          </a:p>
        </p:txBody>
      </p:sp>
      <p:sp>
        <p:nvSpPr>
          <p:cNvPr id="19461" name="AutoShape 5"/>
          <p:cNvSpPr>
            <a:spLocks noChangeArrowheads="1"/>
          </p:cNvSpPr>
          <p:nvPr/>
        </p:nvSpPr>
        <p:spPr bwMode="auto">
          <a:xfrm>
            <a:off x="6096000" y="3505200"/>
            <a:ext cx="2133600" cy="914400"/>
          </a:xfrm>
          <a:prstGeom prst="flowChartAlternateProcess">
            <a:avLst/>
          </a:prstGeom>
          <a:solidFill>
            <a:schemeClr val="tx2"/>
          </a:solidFill>
          <a:ln w="12700">
            <a:solidFill>
              <a:schemeClr val="tx1"/>
            </a:solidFill>
            <a:miter lim="800000"/>
            <a:headEnd type="none" w="sm" len="sm"/>
            <a:tailEnd type="none" w="sm" len="sm"/>
          </a:ln>
        </p:spPr>
        <p:txBody>
          <a:bodyPr wrap="none" anchor="ctr"/>
          <a:lstStyle/>
          <a:p>
            <a:pPr algn="ctr" eaLnBrk="0" hangingPunct="0"/>
            <a:r>
              <a:rPr lang="en-US">
                <a:solidFill>
                  <a:schemeClr val="bg1"/>
                </a:solidFill>
              </a:rPr>
              <a:t>Implications of</a:t>
            </a:r>
          </a:p>
          <a:p>
            <a:pPr algn="ctr" eaLnBrk="0" hangingPunct="0"/>
            <a:r>
              <a:rPr lang="en-US">
                <a:solidFill>
                  <a:schemeClr val="bg1"/>
                </a:solidFill>
              </a:rPr>
              <a:t>hypotheses</a:t>
            </a:r>
          </a:p>
        </p:txBody>
      </p:sp>
      <p:sp>
        <p:nvSpPr>
          <p:cNvPr id="19462" name="AutoShape 6"/>
          <p:cNvSpPr>
            <a:spLocks noChangeArrowheads="1"/>
          </p:cNvSpPr>
          <p:nvPr/>
        </p:nvSpPr>
        <p:spPr bwMode="auto">
          <a:xfrm>
            <a:off x="4876800" y="5029200"/>
            <a:ext cx="2133600" cy="1143000"/>
          </a:xfrm>
          <a:prstGeom prst="flowChartAlternateProcess">
            <a:avLst/>
          </a:prstGeom>
          <a:solidFill>
            <a:schemeClr val="tx2"/>
          </a:solidFill>
          <a:ln w="12700">
            <a:solidFill>
              <a:schemeClr val="tx1"/>
            </a:solidFill>
            <a:miter lim="800000"/>
            <a:headEnd type="none" w="sm" len="sm"/>
            <a:tailEnd type="none" w="sm" len="sm"/>
          </a:ln>
        </p:spPr>
        <p:txBody>
          <a:bodyPr wrap="none" anchor="ctr"/>
          <a:lstStyle/>
          <a:p>
            <a:pPr algn="ctr" eaLnBrk="0" hangingPunct="0"/>
            <a:r>
              <a:rPr lang="en-US">
                <a:solidFill>
                  <a:schemeClr val="bg1"/>
                </a:solidFill>
              </a:rPr>
              <a:t>Operationally</a:t>
            </a:r>
          </a:p>
          <a:p>
            <a:pPr algn="ctr" eaLnBrk="0" hangingPunct="0"/>
            <a:r>
              <a:rPr lang="en-US">
                <a:solidFill>
                  <a:schemeClr val="bg1"/>
                </a:solidFill>
              </a:rPr>
              <a:t>specific testing</a:t>
            </a:r>
          </a:p>
          <a:p>
            <a:pPr algn="ctr" eaLnBrk="0" hangingPunct="0"/>
            <a:r>
              <a:rPr lang="en-US">
                <a:solidFill>
                  <a:schemeClr val="bg1"/>
                </a:solidFill>
              </a:rPr>
              <a:t>situation</a:t>
            </a:r>
          </a:p>
        </p:txBody>
      </p:sp>
      <p:sp>
        <p:nvSpPr>
          <p:cNvPr id="19463" name="AutoShape 7"/>
          <p:cNvSpPr>
            <a:spLocks noChangeArrowheads="1"/>
          </p:cNvSpPr>
          <p:nvPr/>
        </p:nvSpPr>
        <p:spPr bwMode="auto">
          <a:xfrm>
            <a:off x="1600200" y="4648200"/>
            <a:ext cx="2438400" cy="914400"/>
          </a:xfrm>
          <a:prstGeom prst="flowChartAlternateProcess">
            <a:avLst/>
          </a:prstGeom>
          <a:solidFill>
            <a:schemeClr val="tx2"/>
          </a:solidFill>
          <a:ln w="12700">
            <a:solidFill>
              <a:schemeClr val="tx1"/>
            </a:solidFill>
            <a:miter lim="800000"/>
            <a:headEnd type="none" w="sm" len="sm"/>
            <a:tailEnd type="none" w="sm" len="sm"/>
          </a:ln>
        </p:spPr>
        <p:txBody>
          <a:bodyPr wrap="none" anchor="ctr"/>
          <a:lstStyle/>
          <a:p>
            <a:pPr algn="ctr" eaLnBrk="0" hangingPunct="0"/>
            <a:r>
              <a:rPr lang="en-US">
                <a:solidFill>
                  <a:schemeClr val="bg1"/>
                </a:solidFill>
              </a:rPr>
              <a:t>Existing structure</a:t>
            </a:r>
          </a:p>
          <a:p>
            <a:pPr algn="ctr" eaLnBrk="0" hangingPunct="0"/>
            <a:r>
              <a:rPr lang="en-US">
                <a:solidFill>
                  <a:schemeClr val="bg1"/>
                </a:solidFill>
              </a:rPr>
              <a:t>of knowledge</a:t>
            </a:r>
          </a:p>
        </p:txBody>
      </p:sp>
      <p:sp>
        <p:nvSpPr>
          <p:cNvPr id="19464" name="AutoShape 8"/>
          <p:cNvSpPr>
            <a:spLocks noChangeArrowheads="1"/>
          </p:cNvSpPr>
          <p:nvPr/>
        </p:nvSpPr>
        <p:spPr bwMode="auto">
          <a:xfrm>
            <a:off x="1143000" y="3200400"/>
            <a:ext cx="1905000" cy="914400"/>
          </a:xfrm>
          <a:prstGeom prst="flowChartAlternateProcess">
            <a:avLst/>
          </a:prstGeom>
          <a:solidFill>
            <a:schemeClr val="tx2"/>
          </a:solidFill>
          <a:ln w="12700">
            <a:solidFill>
              <a:schemeClr val="tx1"/>
            </a:solidFill>
            <a:miter lim="800000"/>
            <a:headEnd type="none" w="sm" len="sm"/>
            <a:tailEnd type="none" w="sm" len="sm"/>
          </a:ln>
        </p:spPr>
        <p:txBody>
          <a:bodyPr wrap="none" anchor="ctr"/>
          <a:lstStyle/>
          <a:p>
            <a:pPr algn="ctr" eaLnBrk="0" hangingPunct="0"/>
            <a:r>
              <a:rPr lang="en-US">
                <a:solidFill>
                  <a:schemeClr val="bg1"/>
                </a:solidFill>
              </a:rPr>
              <a:t>Casual</a:t>
            </a:r>
          </a:p>
          <a:p>
            <a:pPr algn="ctr" eaLnBrk="0" hangingPunct="0"/>
            <a:r>
              <a:rPr lang="en-US">
                <a:solidFill>
                  <a:schemeClr val="bg1"/>
                </a:solidFill>
              </a:rPr>
              <a:t>observation</a:t>
            </a:r>
          </a:p>
        </p:txBody>
      </p:sp>
      <p:cxnSp>
        <p:nvCxnSpPr>
          <p:cNvPr id="19465" name="AutoShape 9"/>
          <p:cNvCxnSpPr>
            <a:cxnSpLocks noChangeShapeType="1"/>
            <a:stCxn id="19460" idx="1"/>
            <a:endCxn id="19464" idx="3"/>
          </p:cNvCxnSpPr>
          <p:nvPr/>
        </p:nvCxnSpPr>
        <p:spPr bwMode="auto">
          <a:xfrm rot="10800000" flipV="1">
            <a:off x="3048000" y="3200400"/>
            <a:ext cx="609600" cy="457200"/>
          </a:xfrm>
          <a:prstGeom prst="curvedConnector3">
            <a:avLst>
              <a:gd name="adj1" fmla="val 50000"/>
            </a:avLst>
          </a:prstGeom>
          <a:noFill/>
          <a:ln w="12700">
            <a:solidFill>
              <a:schemeClr val="tx1"/>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19466" name="AutoShape 10"/>
          <p:cNvCxnSpPr>
            <a:cxnSpLocks noChangeShapeType="1"/>
            <a:stCxn id="19464" idx="2"/>
            <a:endCxn id="19463" idx="0"/>
          </p:cNvCxnSpPr>
          <p:nvPr/>
        </p:nvCxnSpPr>
        <p:spPr bwMode="auto">
          <a:xfrm rot="16200000" flipH="1">
            <a:off x="2190750" y="4019550"/>
            <a:ext cx="533400" cy="723900"/>
          </a:xfrm>
          <a:prstGeom prst="curvedConnector3">
            <a:avLst>
              <a:gd name="adj1" fmla="val 50000"/>
            </a:avLst>
          </a:prstGeom>
          <a:noFill/>
          <a:ln w="12700">
            <a:solidFill>
              <a:schemeClr val="tx1"/>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19467" name="AutoShape 11"/>
          <p:cNvCxnSpPr>
            <a:cxnSpLocks noChangeShapeType="1"/>
            <a:stCxn id="19463" idx="3"/>
            <a:endCxn id="19462" idx="1"/>
          </p:cNvCxnSpPr>
          <p:nvPr/>
        </p:nvCxnSpPr>
        <p:spPr bwMode="auto">
          <a:xfrm>
            <a:off x="4038600" y="5105400"/>
            <a:ext cx="838200" cy="495300"/>
          </a:xfrm>
          <a:prstGeom prst="curvedConnector3">
            <a:avLst>
              <a:gd name="adj1" fmla="val 50000"/>
            </a:avLst>
          </a:prstGeom>
          <a:noFill/>
          <a:ln w="12700">
            <a:solidFill>
              <a:schemeClr val="tx1"/>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19468" name="AutoShape 12"/>
          <p:cNvCxnSpPr>
            <a:cxnSpLocks noChangeShapeType="1"/>
            <a:stCxn id="19462" idx="0"/>
            <a:endCxn id="19461" idx="2"/>
          </p:cNvCxnSpPr>
          <p:nvPr/>
        </p:nvCxnSpPr>
        <p:spPr bwMode="auto">
          <a:xfrm rot="-5400000">
            <a:off x="6248400" y="4114800"/>
            <a:ext cx="609600" cy="1219200"/>
          </a:xfrm>
          <a:prstGeom prst="curvedConnector3">
            <a:avLst>
              <a:gd name="adj1" fmla="val 50000"/>
            </a:avLst>
          </a:prstGeom>
          <a:noFill/>
          <a:ln w="12700">
            <a:solidFill>
              <a:schemeClr val="tx1"/>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19469" name="AutoShape 13"/>
          <p:cNvCxnSpPr>
            <a:cxnSpLocks noChangeShapeType="1"/>
            <a:stCxn id="19461" idx="0"/>
            <a:endCxn id="19460" idx="3"/>
          </p:cNvCxnSpPr>
          <p:nvPr/>
        </p:nvCxnSpPr>
        <p:spPr bwMode="auto">
          <a:xfrm rot="5400000" flipH="1">
            <a:off x="6210300" y="2552700"/>
            <a:ext cx="304800" cy="1600200"/>
          </a:xfrm>
          <a:prstGeom prst="curvedConnector2">
            <a:avLst/>
          </a:prstGeom>
          <a:noFill/>
          <a:ln w="12700">
            <a:solidFill>
              <a:schemeClr val="tx1"/>
            </a:solidFill>
            <a:round/>
            <a:headEnd type="none" w="sm" len="sm"/>
            <a:tailEnd type="triangle" w="sm" len="sm"/>
          </a:ln>
          <a:extLst>
            <a:ext uri="{909E8E84-426E-40DD-AFC4-6F175D3DCCD1}">
              <a14:hiddenFill xmlns:a14="http://schemas.microsoft.com/office/drawing/2010/main" xmlns="">
                <a:noFill/>
              </a14:hiddenFill>
            </a:ext>
          </a:ex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24075" y="274638"/>
            <a:ext cx="6562725" cy="1143000"/>
          </a:xfrm>
        </p:spPr>
        <p:txBody>
          <a:bodyPr/>
          <a:lstStyle/>
          <a:p>
            <a:r>
              <a:rPr lang="en-US" smtClean="0"/>
              <a:t>The aims of research</a:t>
            </a:r>
          </a:p>
        </p:txBody>
      </p:sp>
      <p:sp>
        <p:nvSpPr>
          <p:cNvPr id="20483" name="Rectangle 3"/>
          <p:cNvSpPr>
            <a:spLocks noGrp="1" noChangeArrowheads="1"/>
          </p:cNvSpPr>
          <p:nvPr>
            <p:ph type="body" idx="1"/>
          </p:nvPr>
        </p:nvSpPr>
        <p:spPr>
          <a:xfrm>
            <a:off x="857250" y="1600200"/>
            <a:ext cx="7829550" cy="4525963"/>
          </a:xfrm>
        </p:spPr>
        <p:txBody>
          <a:bodyPr/>
          <a:lstStyle/>
          <a:p>
            <a:pPr>
              <a:lnSpc>
                <a:spcPct val="90000"/>
              </a:lnSpc>
            </a:pPr>
            <a:r>
              <a:rPr lang="en-US" sz="2800" smtClean="0"/>
              <a:t>The goal of research is to solve problems of interest.</a:t>
            </a:r>
          </a:p>
          <a:p>
            <a:pPr>
              <a:lnSpc>
                <a:spcPct val="90000"/>
              </a:lnSpc>
              <a:buFont typeface="Wingdings" pitchFamily="2" charset="2"/>
              <a:buNone/>
            </a:pPr>
            <a:endParaRPr lang="en-US" sz="2800" smtClean="0"/>
          </a:p>
          <a:p>
            <a:pPr>
              <a:lnSpc>
                <a:spcPct val="90000"/>
              </a:lnSpc>
              <a:buFont typeface="Wingdings" pitchFamily="2" charset="2"/>
              <a:buNone/>
            </a:pPr>
            <a:r>
              <a:rPr lang="en-US" sz="2400" smtClean="0"/>
              <a:t>    These problems may be of a theoretical or practical in nature  </a:t>
            </a:r>
          </a:p>
          <a:p>
            <a:pPr>
              <a:lnSpc>
                <a:spcPct val="90000"/>
              </a:lnSpc>
              <a:buFont typeface="Wingdings" pitchFamily="2" charset="2"/>
              <a:buNone/>
            </a:pPr>
            <a:r>
              <a:rPr lang="en-US" sz="2400" smtClean="0"/>
              <a:t>    The scientific community tend to be more interested in research that pushes the frontier of knowledge</a:t>
            </a:r>
          </a:p>
          <a:p>
            <a:pPr>
              <a:lnSpc>
                <a:spcPct val="90000"/>
              </a:lnSpc>
              <a:buFont typeface="Wingdings" pitchFamily="2" charset="2"/>
              <a:buNone/>
            </a:pPr>
            <a:endParaRPr lang="en-US" sz="2000" smtClean="0"/>
          </a:p>
          <a:p>
            <a:pPr>
              <a:lnSpc>
                <a:spcPct val="90000"/>
              </a:lnSpc>
            </a:pPr>
            <a:r>
              <a:rPr lang="en-US" sz="2800" smtClean="0"/>
              <a:t>the aims of research should be to describe, predict, explain, interpret or demystify phenomena</a:t>
            </a:r>
          </a:p>
          <a:p>
            <a:pPr>
              <a:lnSpc>
                <a:spcPct val="90000"/>
              </a:lnSpc>
            </a:pPr>
            <a:endParaRPr lang="en-US" sz="2800" smtClean="0"/>
          </a:p>
          <a:p>
            <a:pPr>
              <a:lnSpc>
                <a:spcPct val="90000"/>
              </a:lnSpc>
            </a:pPr>
            <a:endParaRPr lang="en-US" sz="2800" smtClean="0"/>
          </a:p>
          <a:p>
            <a:pPr>
              <a:lnSpc>
                <a:spcPct val="90000"/>
              </a:lnSpc>
            </a:pPr>
            <a:endParaRPr 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24075" y="274638"/>
            <a:ext cx="6562725" cy="1143000"/>
          </a:xfrm>
        </p:spPr>
        <p:txBody>
          <a:bodyPr/>
          <a:lstStyle/>
          <a:p>
            <a:r>
              <a:rPr lang="en-US" smtClean="0"/>
              <a:t>Research Type</a:t>
            </a:r>
          </a:p>
        </p:txBody>
      </p:sp>
      <p:sp>
        <p:nvSpPr>
          <p:cNvPr id="21507" name="Rectangle 3"/>
          <p:cNvSpPr>
            <a:spLocks noGrp="1" noChangeArrowheads="1"/>
          </p:cNvSpPr>
          <p:nvPr>
            <p:ph type="body" idx="1"/>
          </p:nvPr>
        </p:nvSpPr>
        <p:spPr>
          <a:xfrm>
            <a:off x="642938" y="1600200"/>
            <a:ext cx="8043862" cy="4525963"/>
          </a:xfrm>
        </p:spPr>
        <p:txBody>
          <a:bodyPr/>
          <a:lstStyle/>
          <a:p>
            <a:pPr>
              <a:lnSpc>
                <a:spcPct val="80000"/>
              </a:lnSpc>
            </a:pPr>
            <a:r>
              <a:rPr lang="en-US" sz="2800" smtClean="0"/>
              <a:t>There are many ways of classifying research. One way is to classify it by function. </a:t>
            </a:r>
          </a:p>
          <a:p>
            <a:pPr>
              <a:lnSpc>
                <a:spcPct val="80000"/>
              </a:lnSpc>
            </a:pPr>
            <a:r>
              <a:rPr lang="en-US" sz="2800" smtClean="0"/>
              <a:t>Basic or pure research is motivated by curiosity and aims to advance theoretical knowledge.</a:t>
            </a:r>
          </a:p>
          <a:p>
            <a:pPr>
              <a:lnSpc>
                <a:spcPct val="80000"/>
              </a:lnSpc>
            </a:pPr>
            <a:r>
              <a:rPr lang="en-US" sz="2800" smtClean="0"/>
              <a:t>Applied research is concerned with applying scientific theory to real-life problems</a:t>
            </a:r>
          </a:p>
          <a:p>
            <a:pPr>
              <a:lnSpc>
                <a:spcPct val="80000"/>
              </a:lnSpc>
            </a:pPr>
            <a:r>
              <a:rPr lang="en-US" smtClean="0"/>
              <a:t>Although research activities are classified according to their different natures, they will overlap and merge from one into the other.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p:spPr>
        <p:txBody>
          <a:bodyPr/>
          <a:lstStyle/>
          <a:p>
            <a:r>
              <a:rPr lang="en-US" sz="4800" b="1" smtClean="0">
                <a:latin typeface="AGaramond" pitchFamily="18" charset="0"/>
              </a:rPr>
              <a:t>Course Objectives</a:t>
            </a:r>
            <a:endParaRPr lang="en-US" b="1" smtClean="0"/>
          </a:p>
        </p:txBody>
      </p:sp>
      <p:sp>
        <p:nvSpPr>
          <p:cNvPr id="4099" name="Rectangle 3"/>
          <p:cNvSpPr>
            <a:spLocks noGrp="1" noChangeArrowheads="1"/>
          </p:cNvSpPr>
          <p:nvPr>
            <p:ph type="body" sz="half" idx="1"/>
          </p:nvPr>
        </p:nvSpPr>
        <p:spPr>
          <a:xfrm>
            <a:off x="714375" y="1928813"/>
            <a:ext cx="7896225" cy="4319587"/>
          </a:xfrm>
          <a:noFill/>
        </p:spPr>
        <p:txBody>
          <a:bodyPr lIns="92075" tIns="46038" rIns="92075" bIns="46038"/>
          <a:lstStyle/>
          <a:p>
            <a:pPr>
              <a:lnSpc>
                <a:spcPct val="90000"/>
              </a:lnSpc>
              <a:buFont typeface="Wingdings" pitchFamily="2" charset="2"/>
              <a:buNone/>
            </a:pPr>
            <a:r>
              <a:rPr lang="en-US" smtClean="0">
                <a:latin typeface="AGaramond" pitchFamily="18" charset="0"/>
              </a:rPr>
              <a:t>To give the students:</a:t>
            </a:r>
            <a:endParaRPr lang="en-US" sz="2800" smtClean="0"/>
          </a:p>
          <a:p>
            <a:pPr>
              <a:lnSpc>
                <a:spcPct val="90000"/>
              </a:lnSpc>
              <a:spcBef>
                <a:spcPct val="50000"/>
              </a:spcBef>
            </a:pPr>
            <a:r>
              <a:rPr lang="en-US" sz="3000" smtClean="0">
                <a:latin typeface="AGaramond" pitchFamily="18" charset="0"/>
              </a:rPr>
              <a:t>A comprehensive understanding on all aspects of research.</a:t>
            </a:r>
          </a:p>
          <a:p>
            <a:pPr>
              <a:lnSpc>
                <a:spcPct val="90000"/>
              </a:lnSpc>
            </a:pPr>
            <a:r>
              <a:rPr lang="en-US" sz="3000" smtClean="0">
                <a:latin typeface="AGaramond" pitchFamily="18" charset="0"/>
              </a:rPr>
              <a:t>A guide on how to conduct research in a systematic way.</a:t>
            </a:r>
          </a:p>
          <a:p>
            <a:pPr>
              <a:lnSpc>
                <a:spcPct val="90000"/>
              </a:lnSpc>
            </a:pPr>
            <a:r>
              <a:rPr lang="en-US" sz="3000" smtClean="0">
                <a:latin typeface="AGaramond" pitchFamily="18" charset="0"/>
              </a:rPr>
              <a:t>A guide to solve and analyze data and results.</a:t>
            </a:r>
          </a:p>
          <a:p>
            <a:pPr>
              <a:lnSpc>
                <a:spcPct val="90000"/>
              </a:lnSpc>
            </a:pPr>
            <a:r>
              <a:rPr lang="en-US" sz="3000" smtClean="0">
                <a:latin typeface="AGaramond" pitchFamily="18" charset="0"/>
              </a:rPr>
              <a:t>A guide on writing techniques and presentation skill.</a:t>
            </a:r>
            <a:endParaRPr lang="en-US"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r>
              <a:rPr lang="en-US" smtClean="0"/>
              <a:t>Research Type</a:t>
            </a:r>
          </a:p>
        </p:txBody>
      </p:sp>
      <p:sp>
        <p:nvSpPr>
          <p:cNvPr id="22531" name="Rectangle 3"/>
          <p:cNvSpPr>
            <a:spLocks noGrp="1" noChangeArrowheads="1"/>
          </p:cNvSpPr>
          <p:nvPr>
            <p:ph type="body" sz="half" idx="1"/>
          </p:nvPr>
        </p:nvSpPr>
        <p:spPr>
          <a:xfrm>
            <a:off x="685800" y="1981200"/>
            <a:ext cx="7772400" cy="1752600"/>
          </a:xfrm>
        </p:spPr>
        <p:txBody>
          <a:bodyPr lIns="92075" tIns="46038" rIns="92075" bIns="46038"/>
          <a:lstStyle/>
          <a:p>
            <a:pPr marL="0" indent="0" algn="ctr">
              <a:buFont typeface="Wingdings" pitchFamily="2" charset="2"/>
              <a:buNone/>
            </a:pPr>
            <a:endParaRPr lang="en-US" sz="2800" smtClean="0"/>
          </a:p>
        </p:txBody>
      </p:sp>
      <p:sp>
        <p:nvSpPr>
          <p:cNvPr id="22532" name="Text Box 4"/>
          <p:cNvSpPr txBox="1">
            <a:spLocks noChangeArrowheads="1"/>
          </p:cNvSpPr>
          <p:nvPr/>
        </p:nvSpPr>
        <p:spPr bwMode="auto">
          <a:xfrm>
            <a:off x="762000" y="2590800"/>
            <a:ext cx="7391400" cy="326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eaLnBrk="0" hangingPunct="0">
              <a:tabLst>
                <a:tab pos="457200" algn="l"/>
                <a:tab pos="914400" algn="l"/>
              </a:tabLst>
              <a:defRPr>
                <a:solidFill>
                  <a:schemeClr val="tx1"/>
                </a:solidFill>
                <a:latin typeface="Calibri" pitchFamily="34" charset="0"/>
                <a:cs typeface="Arial" charset="0"/>
              </a:defRPr>
            </a:lvl1pPr>
            <a:lvl2pPr marL="742950" indent="-285750" eaLnBrk="0" hangingPunct="0">
              <a:tabLst>
                <a:tab pos="457200" algn="l"/>
                <a:tab pos="914400" algn="l"/>
              </a:tabLst>
              <a:defRPr>
                <a:solidFill>
                  <a:schemeClr val="tx1"/>
                </a:solidFill>
                <a:latin typeface="Calibri" pitchFamily="34" charset="0"/>
                <a:cs typeface="Arial" charset="0"/>
              </a:defRPr>
            </a:lvl2pPr>
            <a:lvl3pPr marL="1143000" indent="-228600" eaLnBrk="0" hangingPunct="0">
              <a:tabLst>
                <a:tab pos="457200" algn="l"/>
                <a:tab pos="914400" algn="l"/>
              </a:tabLst>
              <a:defRPr>
                <a:solidFill>
                  <a:schemeClr val="tx1"/>
                </a:solidFill>
                <a:latin typeface="Calibri" pitchFamily="34" charset="0"/>
                <a:cs typeface="Arial" charset="0"/>
              </a:defRPr>
            </a:lvl3pPr>
            <a:lvl4pPr marL="1600200" indent="-228600" eaLnBrk="0" hangingPunct="0">
              <a:tabLst>
                <a:tab pos="457200" algn="l"/>
                <a:tab pos="914400" algn="l"/>
              </a:tabLst>
              <a:defRPr>
                <a:solidFill>
                  <a:schemeClr val="tx1"/>
                </a:solidFill>
                <a:latin typeface="Calibri" pitchFamily="34" charset="0"/>
                <a:cs typeface="Arial" charset="0"/>
              </a:defRPr>
            </a:lvl4pPr>
            <a:lvl5pPr marL="2057400" indent="-228600" eaLnBrk="0" hangingPunct="0">
              <a:tabLst>
                <a:tab pos="457200" algn="l"/>
                <a:tab pos="91440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457200" algn="l"/>
                <a:tab pos="91440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457200" algn="l"/>
                <a:tab pos="91440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457200" algn="l"/>
                <a:tab pos="91440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457200" algn="l"/>
                <a:tab pos="914400" algn="l"/>
              </a:tabLst>
              <a:defRPr>
                <a:solidFill>
                  <a:schemeClr val="tx1"/>
                </a:solidFill>
                <a:latin typeface="Calibri" pitchFamily="34" charset="0"/>
                <a:cs typeface="Arial" charset="0"/>
              </a:defRPr>
            </a:lvl9pPr>
          </a:lstStyle>
          <a:p>
            <a:r>
              <a:rPr lang="en-US" sz="3200"/>
              <a:t>Research can be divided into 5 categories:</a:t>
            </a:r>
          </a:p>
          <a:p>
            <a:pPr>
              <a:spcBef>
                <a:spcPct val="50000"/>
              </a:spcBef>
            </a:pPr>
            <a:r>
              <a:rPr lang="en-US" sz="3200"/>
              <a:t>	1.	Basic/pure/fundamental Research</a:t>
            </a:r>
          </a:p>
          <a:p>
            <a:r>
              <a:rPr lang="en-US" sz="3200"/>
              <a:t>	2.	Exploratory Research</a:t>
            </a:r>
          </a:p>
          <a:p>
            <a:r>
              <a:rPr lang="en-US" sz="3200"/>
              <a:t>	3.	Applied Research</a:t>
            </a:r>
          </a:p>
          <a:p>
            <a:r>
              <a:rPr lang="en-US" sz="3200"/>
              <a:t>	4.	Development Research</a:t>
            </a:r>
          </a:p>
          <a:p>
            <a:r>
              <a:rPr lang="en-US" sz="3200"/>
              <a:t>	5.	Design Research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381000"/>
            <a:ext cx="8534400" cy="1143000"/>
          </a:xfrm>
          <a:noFill/>
        </p:spPr>
        <p:txBody>
          <a:bodyPr/>
          <a:lstStyle/>
          <a:p>
            <a:r>
              <a:rPr lang="en-US" smtClean="0"/>
              <a:t>1)Basic/Pure/Fundamental Research</a:t>
            </a:r>
          </a:p>
        </p:txBody>
      </p:sp>
      <p:sp>
        <p:nvSpPr>
          <p:cNvPr id="23555" name="Rectangle 3"/>
          <p:cNvSpPr>
            <a:spLocks noGrp="1" noChangeArrowheads="1"/>
          </p:cNvSpPr>
          <p:nvPr>
            <p:ph type="body" idx="1"/>
          </p:nvPr>
        </p:nvSpPr>
        <p:spPr>
          <a:xfrm>
            <a:off x="685800" y="2438400"/>
            <a:ext cx="7772400" cy="3429000"/>
          </a:xfrm>
          <a:noFill/>
        </p:spPr>
        <p:txBody>
          <a:bodyPr lIns="92075" tIns="46038" rIns="92075" bIns="46038"/>
          <a:lstStyle/>
          <a:p>
            <a:pPr marL="0" indent="0" algn="ctr">
              <a:buFont typeface="Wingdings" pitchFamily="2" charset="2"/>
              <a:buNone/>
            </a:pPr>
            <a:r>
              <a:rPr lang="en-US" sz="3600" smtClean="0"/>
              <a:t>Refers to original investigations for the advancement of scientific knowledge that do not have the specific objective of application to practical problems. </a:t>
            </a:r>
          </a:p>
          <a:p>
            <a:pPr marL="0" indent="0" algn="ctr">
              <a:buFont typeface="Wingdings" pitchFamily="2" charset="2"/>
              <a:buNone/>
            </a:pPr>
            <a:r>
              <a:rPr lang="en-US" sz="3600" smtClean="0"/>
              <a:t>[Lee </a:t>
            </a:r>
            <a:r>
              <a:rPr lang="en-US" sz="3600" i="1" smtClean="0"/>
              <a:t>et al</a:t>
            </a:r>
            <a:r>
              <a:rPr lang="en-US" sz="3600" smtClean="0"/>
              <a:t>. 1990]</a:t>
            </a: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57188" y="714375"/>
            <a:ext cx="8534400" cy="1143000"/>
          </a:xfrm>
          <a:noFill/>
        </p:spPr>
        <p:txBody>
          <a:bodyPr/>
          <a:lstStyle/>
          <a:p>
            <a:r>
              <a:rPr lang="en-US" smtClean="0"/>
              <a:t>1)Basic/Pure/Fundamental Research</a:t>
            </a:r>
          </a:p>
        </p:txBody>
      </p:sp>
      <p:sp>
        <p:nvSpPr>
          <p:cNvPr id="24579" name="Rectangle 3"/>
          <p:cNvSpPr>
            <a:spLocks noGrp="1" noChangeArrowheads="1"/>
          </p:cNvSpPr>
          <p:nvPr>
            <p:ph type="body" idx="1"/>
          </p:nvPr>
        </p:nvSpPr>
        <p:spPr>
          <a:xfrm>
            <a:off x="428625" y="1905000"/>
            <a:ext cx="8358188" cy="4953000"/>
          </a:xfrm>
          <a:noFill/>
        </p:spPr>
        <p:txBody>
          <a:bodyPr lIns="92075" tIns="46038" rIns="92075" bIns="46038"/>
          <a:lstStyle/>
          <a:p>
            <a:r>
              <a:rPr lang="en-US" sz="2800" smtClean="0"/>
              <a:t>It is research devoted to achieving a </a:t>
            </a:r>
            <a:r>
              <a:rPr lang="en-GB" sz="2800" smtClean="0"/>
              <a:t>fuller</a:t>
            </a:r>
            <a:r>
              <a:rPr lang="en-US" sz="2800" smtClean="0"/>
              <a:t> knowledge or understanding rather than practical application of the subject under study.</a:t>
            </a:r>
          </a:p>
          <a:p>
            <a:pPr>
              <a:spcBef>
                <a:spcPct val="50000"/>
              </a:spcBef>
            </a:pPr>
            <a:r>
              <a:rPr lang="en-US" sz="2800" smtClean="0"/>
              <a:t>It is experimental or theoretical work undertaken primarily to acquire new knowledge of the underlying foundation of phenomena and observable facts with or without any particular immediate application or use in view.</a:t>
            </a:r>
          </a:p>
          <a:p>
            <a:pPr>
              <a:spcBef>
                <a:spcPct val="50000"/>
              </a:spcBef>
            </a:pPr>
            <a:r>
              <a:rPr lang="en-US" sz="2800" smtClean="0"/>
              <a:t>It is not subject to a time-restraint and it is an open-ended</a:t>
            </a: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0" y="381000"/>
            <a:ext cx="8534400" cy="1143000"/>
          </a:xfrm>
          <a:noFill/>
        </p:spPr>
        <p:txBody>
          <a:bodyPr/>
          <a:lstStyle/>
          <a:p>
            <a:r>
              <a:rPr lang="en-US" smtClean="0"/>
              <a:t>2) Exploratory Research</a:t>
            </a:r>
          </a:p>
        </p:txBody>
      </p:sp>
      <p:sp>
        <p:nvSpPr>
          <p:cNvPr id="25603" name="Rectangle 3"/>
          <p:cNvSpPr>
            <a:spLocks noGrp="1" noChangeArrowheads="1"/>
          </p:cNvSpPr>
          <p:nvPr>
            <p:ph type="body" idx="1"/>
          </p:nvPr>
        </p:nvSpPr>
        <p:spPr>
          <a:xfrm>
            <a:off x="609600" y="2286000"/>
            <a:ext cx="7848600" cy="4343400"/>
          </a:xfrm>
          <a:noFill/>
        </p:spPr>
        <p:txBody>
          <a:bodyPr lIns="92075" tIns="46038" rIns="92075" bIns="46038"/>
          <a:lstStyle/>
          <a:p>
            <a:r>
              <a:rPr lang="en-US" sz="2900" smtClean="0"/>
              <a:t>Aims to clarify concepts and problems. Closely allied to underlying basic research, in which there is an objective.</a:t>
            </a:r>
          </a:p>
          <a:p>
            <a:pPr>
              <a:spcBef>
                <a:spcPct val="50000"/>
              </a:spcBef>
            </a:pPr>
            <a:r>
              <a:rPr lang="en-US" sz="2900" smtClean="0"/>
              <a:t>It is open-ended, looking for something which might form the basis for a successful research project development, </a:t>
            </a:r>
          </a:p>
          <a:p>
            <a:pPr>
              <a:spcBef>
                <a:spcPct val="50000"/>
              </a:spcBef>
              <a:buFont typeface="Wingdings" pitchFamily="2" charset="2"/>
              <a:buNone/>
            </a:pPr>
            <a:r>
              <a:rPr lang="en-US" sz="2900" smtClean="0"/>
              <a:t>	</a:t>
            </a:r>
            <a:r>
              <a:rPr lang="en-US" sz="2800" smtClean="0"/>
              <a:t>eg. Research for a new drug and examining the biological effects of a new range of chemical materials</a:t>
            </a:r>
            <a:r>
              <a:rPr lang="en-US" sz="2900" smtClean="0"/>
              <a:t>.</a:t>
            </a:r>
            <a:endParaRPr lang="en-US" sz="30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381000"/>
            <a:ext cx="8534400" cy="1143000"/>
          </a:xfrm>
          <a:noFill/>
        </p:spPr>
        <p:txBody>
          <a:bodyPr/>
          <a:lstStyle/>
          <a:p>
            <a:r>
              <a:rPr lang="en-US" smtClean="0"/>
              <a:t>3) Applied Research</a:t>
            </a:r>
          </a:p>
        </p:txBody>
      </p:sp>
      <p:sp>
        <p:nvSpPr>
          <p:cNvPr id="26627" name="Rectangle 3"/>
          <p:cNvSpPr>
            <a:spLocks noGrp="1" noChangeArrowheads="1"/>
          </p:cNvSpPr>
          <p:nvPr>
            <p:ph type="body" idx="1"/>
          </p:nvPr>
        </p:nvSpPr>
        <p:spPr>
          <a:xfrm>
            <a:off x="609600" y="2286000"/>
            <a:ext cx="7848600" cy="4343400"/>
          </a:xfrm>
          <a:noFill/>
        </p:spPr>
        <p:txBody>
          <a:bodyPr lIns="92075" tIns="46038" rIns="92075" bIns="46038"/>
          <a:lstStyle/>
          <a:p>
            <a:r>
              <a:rPr lang="en-US" sz="2900" smtClean="0"/>
              <a:t>Research directed towards the practical application of knowledge.</a:t>
            </a:r>
          </a:p>
          <a:p>
            <a:r>
              <a:rPr lang="en-US" sz="2900" smtClean="0"/>
              <a:t>It involves the application of basic knowledge for the solution of a particular problem, the creation and evaluation of a new concepts or components but not development for operational use.</a:t>
            </a:r>
          </a:p>
          <a:p>
            <a:pPr>
              <a:buFont typeface="Wingdings" pitchFamily="2" charset="2"/>
              <a:buNone/>
            </a:pPr>
            <a:r>
              <a:rPr lang="en-US" sz="2900" smtClean="0"/>
              <a:t>	eg. Application of existing scientific knowledge to the problems of own institution.</a:t>
            </a: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381000"/>
            <a:ext cx="8534400" cy="1143000"/>
          </a:xfrm>
          <a:noFill/>
        </p:spPr>
        <p:txBody>
          <a:bodyPr/>
          <a:lstStyle/>
          <a:p>
            <a:r>
              <a:rPr lang="en-US" smtClean="0"/>
              <a:t>4) Development Research</a:t>
            </a:r>
          </a:p>
        </p:txBody>
      </p:sp>
      <p:sp>
        <p:nvSpPr>
          <p:cNvPr id="27651" name="Rectangle 3"/>
          <p:cNvSpPr>
            <a:spLocks noGrp="1" noChangeArrowheads="1"/>
          </p:cNvSpPr>
          <p:nvPr>
            <p:ph type="body" idx="1"/>
          </p:nvPr>
        </p:nvSpPr>
        <p:spPr>
          <a:xfrm>
            <a:off x="609600" y="2286000"/>
            <a:ext cx="8105775" cy="4343400"/>
          </a:xfrm>
          <a:noFill/>
        </p:spPr>
        <p:txBody>
          <a:bodyPr lIns="92075" tIns="46038" rIns="92075" bIns="46038"/>
          <a:lstStyle/>
          <a:p>
            <a:r>
              <a:rPr lang="en-US" smtClean="0"/>
              <a:t>Systematic use of scientific knowledge directed towards the production of useful materials, devices, systems or methods, including design and development of prototypes and processes.</a:t>
            </a:r>
            <a:endParaRPr lang="en-US" sz="29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381000"/>
            <a:ext cx="8534400" cy="1143000"/>
          </a:xfrm>
          <a:noFill/>
        </p:spPr>
        <p:txBody>
          <a:bodyPr/>
          <a:lstStyle/>
          <a:p>
            <a:r>
              <a:rPr lang="en-US" smtClean="0"/>
              <a:t>4) Development Research</a:t>
            </a:r>
          </a:p>
        </p:txBody>
      </p:sp>
      <p:sp>
        <p:nvSpPr>
          <p:cNvPr id="28675" name="Rectangle 3"/>
          <p:cNvSpPr>
            <a:spLocks noGrp="1" noChangeArrowheads="1"/>
          </p:cNvSpPr>
          <p:nvPr>
            <p:ph type="body" idx="1"/>
          </p:nvPr>
        </p:nvSpPr>
        <p:spPr>
          <a:xfrm>
            <a:off x="609600" y="2286000"/>
            <a:ext cx="7848600" cy="3810000"/>
          </a:xfrm>
          <a:noFill/>
        </p:spPr>
        <p:txBody>
          <a:bodyPr lIns="92075" tIns="46038" rIns="92075" bIns="46038"/>
          <a:lstStyle/>
          <a:p>
            <a:pPr>
              <a:buFont typeface="Wingdings" pitchFamily="2" charset="2"/>
              <a:buNone/>
            </a:pPr>
            <a:r>
              <a:rPr lang="en-US" smtClean="0"/>
              <a:t>Can be further classified into:</a:t>
            </a:r>
            <a:endParaRPr lang="en-US" sz="2900" smtClean="0"/>
          </a:p>
          <a:p>
            <a:pPr marL="1028700" lvl="1" indent="-571500">
              <a:spcBef>
                <a:spcPct val="50000"/>
              </a:spcBef>
              <a:buFontTx/>
              <a:buNone/>
            </a:pPr>
            <a:r>
              <a:rPr lang="en-US" sz="3200" smtClean="0"/>
              <a:t>1.	Product development</a:t>
            </a:r>
            <a:endParaRPr lang="en-US" smtClean="0"/>
          </a:p>
          <a:p>
            <a:pPr marL="1485900" lvl="2" indent="-342900">
              <a:spcBef>
                <a:spcPct val="50000"/>
              </a:spcBef>
            </a:pPr>
            <a:r>
              <a:rPr lang="en-US" sz="2800" smtClean="0"/>
              <a:t>Refers to research regarding new products and products new to industry or combination of product components in a new way [Lee </a:t>
            </a:r>
            <a:r>
              <a:rPr lang="en-US" sz="2800" i="1" smtClean="0"/>
              <a:t>et al.</a:t>
            </a:r>
            <a:r>
              <a:rPr lang="en-US" sz="2800" smtClean="0"/>
              <a:t> 1990].</a:t>
            </a:r>
          </a:p>
          <a:p>
            <a:pPr marL="1028700" lvl="1" indent="-571500">
              <a:buFontTx/>
              <a:buNone/>
            </a:pPr>
            <a:endParaRPr lang="en-US" sz="25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381000"/>
            <a:ext cx="8534400" cy="1143000"/>
          </a:xfrm>
          <a:noFill/>
        </p:spPr>
        <p:txBody>
          <a:bodyPr/>
          <a:lstStyle/>
          <a:p>
            <a:r>
              <a:rPr lang="en-US" smtClean="0"/>
              <a:t>4) Development Research</a:t>
            </a:r>
          </a:p>
        </p:txBody>
      </p:sp>
      <p:sp>
        <p:nvSpPr>
          <p:cNvPr id="29699" name="Rectangle 3"/>
          <p:cNvSpPr>
            <a:spLocks noGrp="1" noChangeArrowheads="1"/>
          </p:cNvSpPr>
          <p:nvPr>
            <p:ph type="body" idx="1"/>
          </p:nvPr>
        </p:nvSpPr>
        <p:spPr>
          <a:xfrm>
            <a:off x="642938" y="2143125"/>
            <a:ext cx="8001000" cy="3276600"/>
          </a:xfrm>
          <a:noFill/>
        </p:spPr>
        <p:txBody>
          <a:bodyPr lIns="92075" tIns="46038" rIns="92075" bIns="46038"/>
          <a:lstStyle/>
          <a:p>
            <a:pPr>
              <a:buFont typeface="Wingdings" pitchFamily="2" charset="2"/>
              <a:buNone/>
            </a:pPr>
            <a:r>
              <a:rPr lang="en-US" smtClean="0"/>
              <a:t>	2.	Process development</a:t>
            </a:r>
          </a:p>
          <a:p>
            <a:pPr marL="1485900" lvl="2" indent="-342900">
              <a:spcBef>
                <a:spcPct val="50000"/>
              </a:spcBef>
            </a:pPr>
            <a:r>
              <a:rPr lang="en-US" sz="2800" smtClean="0"/>
              <a:t>Refers to research into new or improved methods of control and control systems and changes or improvements in manufacturing and processes technologies.</a:t>
            </a:r>
          </a:p>
          <a:p>
            <a:pPr marL="1028700" lvl="1" indent="-571500">
              <a:buFontTx/>
              <a:buNone/>
            </a:pPr>
            <a:endParaRPr lang="en-US" sz="25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381000"/>
            <a:ext cx="8534400" cy="1143000"/>
          </a:xfrm>
          <a:noFill/>
        </p:spPr>
        <p:txBody>
          <a:bodyPr/>
          <a:lstStyle/>
          <a:p>
            <a:r>
              <a:rPr lang="en-US" smtClean="0"/>
              <a:t>5) Design Research</a:t>
            </a:r>
          </a:p>
        </p:txBody>
      </p:sp>
      <p:sp>
        <p:nvSpPr>
          <p:cNvPr id="30723" name="Rectangle 3"/>
          <p:cNvSpPr>
            <a:spLocks noGrp="1" noChangeArrowheads="1"/>
          </p:cNvSpPr>
          <p:nvPr>
            <p:ph type="body" idx="1"/>
          </p:nvPr>
        </p:nvSpPr>
        <p:spPr>
          <a:xfrm>
            <a:off x="609600" y="2286000"/>
            <a:ext cx="7924800" cy="3733800"/>
          </a:xfrm>
          <a:noFill/>
        </p:spPr>
        <p:txBody>
          <a:bodyPr lIns="92075" tIns="46038" rIns="92075" bIns="46038"/>
          <a:lstStyle/>
          <a:p>
            <a:r>
              <a:rPr lang="en-US" smtClean="0"/>
              <a:t>Research directed at cost/performance improvement to existing products, processes or systems; recombination, modification and testing of systems using existing knowledge; or opening new markets for existing products.</a:t>
            </a:r>
          </a:p>
          <a:p>
            <a:pPr>
              <a:buFont typeface="Wingdings" pitchFamily="2" charset="2"/>
              <a:buNone/>
            </a:pPr>
            <a:r>
              <a:rPr lang="en-US" sz="2900" smtClean="0"/>
              <a:t>	e.g. Parts and components research.</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124075" y="274638"/>
            <a:ext cx="6562725" cy="1143000"/>
          </a:xfrm>
          <a:noFill/>
        </p:spPr>
        <p:txBody>
          <a:bodyPr/>
          <a:lstStyle/>
          <a:p>
            <a:r>
              <a:rPr lang="en-US" smtClean="0"/>
              <a:t>Major Stage of Work</a:t>
            </a:r>
          </a:p>
        </p:txBody>
      </p:sp>
      <p:sp>
        <p:nvSpPr>
          <p:cNvPr id="31747" name="Rectangle 3"/>
          <p:cNvSpPr>
            <a:spLocks noGrp="1" noChangeArrowheads="1"/>
          </p:cNvSpPr>
          <p:nvPr>
            <p:ph type="body" idx="1"/>
          </p:nvPr>
        </p:nvSpPr>
        <p:spPr>
          <a:xfrm>
            <a:off x="714375" y="1600200"/>
            <a:ext cx="7972425" cy="4525963"/>
          </a:xfrm>
          <a:noFill/>
        </p:spPr>
        <p:txBody>
          <a:bodyPr lIns="92075" tIns="46038" rIns="92075" bIns="46038"/>
          <a:lstStyle/>
          <a:p>
            <a:pPr marL="0" indent="0">
              <a:buFont typeface="Wingdings" pitchFamily="2" charset="2"/>
              <a:buNone/>
              <a:tabLst>
                <a:tab pos="571500" algn="l"/>
              </a:tabLst>
            </a:pPr>
            <a:r>
              <a:rPr lang="en-US" smtClean="0"/>
              <a:t>For conducting research, a researcher / investigator goes through 4 major stages of work:</a:t>
            </a:r>
          </a:p>
          <a:p>
            <a:pPr marL="0" indent="0">
              <a:buFont typeface="Wingdings" pitchFamily="2" charset="2"/>
              <a:buNone/>
              <a:tabLst>
                <a:tab pos="571500" algn="l"/>
              </a:tabLst>
            </a:pPr>
            <a:r>
              <a:rPr lang="en-US" smtClean="0"/>
              <a:t>1.	Preparing research proposal</a:t>
            </a:r>
          </a:p>
          <a:p>
            <a:pPr marL="0" indent="0">
              <a:buFont typeface="Wingdings" pitchFamily="2" charset="2"/>
              <a:buNone/>
              <a:tabLst>
                <a:tab pos="571500" algn="l"/>
              </a:tabLst>
            </a:pPr>
            <a:r>
              <a:rPr lang="en-US" smtClean="0"/>
              <a:t>2.	Organizing and conducting research</a:t>
            </a:r>
          </a:p>
          <a:p>
            <a:pPr marL="0" indent="0">
              <a:buFont typeface="Wingdings" pitchFamily="2" charset="2"/>
              <a:buNone/>
              <a:tabLst>
                <a:tab pos="571500" algn="l"/>
              </a:tabLst>
            </a:pPr>
            <a:r>
              <a:rPr lang="en-US" smtClean="0"/>
              <a:t>3.	Writing a research report</a:t>
            </a:r>
          </a:p>
          <a:p>
            <a:pPr marL="0" indent="0">
              <a:buFont typeface="Wingdings" pitchFamily="2" charset="2"/>
              <a:buNone/>
              <a:tabLst>
                <a:tab pos="571500" algn="l"/>
              </a:tabLst>
            </a:pPr>
            <a:r>
              <a:rPr lang="en-US" smtClean="0"/>
              <a:t>4.	Evaluating research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124075" y="274638"/>
            <a:ext cx="6562725" cy="1143000"/>
          </a:xfrm>
          <a:noFill/>
        </p:spPr>
        <p:txBody>
          <a:bodyPr/>
          <a:lstStyle/>
          <a:p>
            <a:r>
              <a:rPr lang="en-US" sz="4800" b="1" smtClean="0">
                <a:latin typeface="AGaramond" pitchFamily="18" charset="0"/>
              </a:rPr>
              <a:t>Course Contents</a:t>
            </a:r>
            <a:endParaRPr lang="en-US" b="1" smtClean="0"/>
          </a:p>
        </p:txBody>
      </p:sp>
      <p:sp>
        <p:nvSpPr>
          <p:cNvPr id="5123" name="Rectangle 3"/>
          <p:cNvSpPr>
            <a:spLocks noGrp="1" noChangeArrowheads="1"/>
          </p:cNvSpPr>
          <p:nvPr>
            <p:ph type="body" idx="1"/>
          </p:nvPr>
        </p:nvSpPr>
        <p:spPr>
          <a:xfrm>
            <a:off x="928688" y="1571625"/>
            <a:ext cx="7715250" cy="4524375"/>
          </a:xfrm>
          <a:noFill/>
        </p:spPr>
        <p:txBody>
          <a:bodyPr lIns="92075" tIns="46038" rIns="92075" bIns="46038"/>
          <a:lstStyle/>
          <a:p>
            <a:r>
              <a:rPr lang="en-US" smtClean="0">
                <a:latin typeface="AGaramond" pitchFamily="18" charset="0"/>
              </a:rPr>
              <a:t>Introduction</a:t>
            </a:r>
          </a:p>
          <a:p>
            <a:r>
              <a:rPr lang="en-US" smtClean="0">
                <a:latin typeface="AGaramond" pitchFamily="18" charset="0"/>
              </a:rPr>
              <a:t>Literature Review</a:t>
            </a:r>
          </a:p>
          <a:p>
            <a:r>
              <a:rPr lang="en-US" smtClean="0">
                <a:latin typeface="AGaramond" pitchFamily="18" charset="0"/>
              </a:rPr>
              <a:t>Research Design</a:t>
            </a:r>
          </a:p>
          <a:p>
            <a:r>
              <a:rPr lang="en-US" smtClean="0">
                <a:latin typeface="AGaramond" pitchFamily="18" charset="0"/>
              </a:rPr>
              <a:t>Result and Analysis</a:t>
            </a:r>
          </a:p>
          <a:p>
            <a:r>
              <a:rPr lang="en-US" smtClean="0">
                <a:latin typeface="AGaramond" pitchFamily="18" charset="0"/>
              </a:rPr>
              <a:t>Writing and Presentation</a:t>
            </a:r>
          </a:p>
          <a:p>
            <a:r>
              <a:rPr lang="en-US" smtClean="0">
                <a:latin typeface="AGaramond" pitchFamily="18" charset="0"/>
              </a:rPr>
              <a:t>Evaluation of Research and Thesis</a:t>
            </a:r>
          </a:p>
          <a:p>
            <a:r>
              <a:rPr lang="en-US" smtClean="0">
                <a:latin typeface="AGaramond" pitchFamily="18" charset="0"/>
              </a:rPr>
              <a:t>Research Organization</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124075" y="274638"/>
            <a:ext cx="6562725" cy="1143000"/>
          </a:xfrm>
          <a:noFill/>
        </p:spPr>
        <p:txBody>
          <a:bodyPr/>
          <a:lstStyle/>
          <a:p>
            <a:r>
              <a:rPr lang="en-US" smtClean="0"/>
              <a:t>Preparing Research Proposal</a:t>
            </a:r>
          </a:p>
        </p:txBody>
      </p:sp>
      <p:sp>
        <p:nvSpPr>
          <p:cNvPr id="32771" name="Rectangle 3"/>
          <p:cNvSpPr>
            <a:spLocks noGrp="1" noChangeArrowheads="1"/>
          </p:cNvSpPr>
          <p:nvPr>
            <p:ph type="body" idx="1"/>
          </p:nvPr>
        </p:nvSpPr>
        <p:spPr>
          <a:xfrm>
            <a:off x="714375" y="1600200"/>
            <a:ext cx="7972425" cy="4525963"/>
          </a:xfrm>
          <a:noFill/>
        </p:spPr>
        <p:txBody>
          <a:bodyPr lIns="92075" tIns="46038" rIns="92075" bIns="46038"/>
          <a:lstStyle/>
          <a:p>
            <a:r>
              <a:rPr lang="en-US" smtClean="0"/>
              <a:t>Describes why of research</a:t>
            </a:r>
          </a:p>
          <a:p>
            <a:r>
              <a:rPr lang="en-US" smtClean="0"/>
              <a:t>What of research</a:t>
            </a:r>
          </a:p>
          <a:p>
            <a:r>
              <a:rPr lang="en-US" smtClean="0"/>
              <a:t>Questions about which researcher is seeking answers</a:t>
            </a:r>
          </a:p>
          <a:p>
            <a:r>
              <a:rPr lang="en-US" smtClean="0"/>
              <a:t>Hypotheses (expected relations) he would like to test</a:t>
            </a:r>
          </a:p>
          <a:p>
            <a:r>
              <a:rPr lang="en-US" smtClean="0"/>
              <a:t>How of research (methodology)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57188" y="642938"/>
            <a:ext cx="8382000" cy="1143000"/>
          </a:xfrm>
          <a:noFill/>
        </p:spPr>
        <p:txBody>
          <a:bodyPr/>
          <a:lstStyle/>
          <a:p>
            <a:r>
              <a:rPr lang="en-US" smtClean="0"/>
              <a:t>Organizing &amp; Conducting Research</a:t>
            </a:r>
          </a:p>
        </p:txBody>
      </p:sp>
      <p:sp>
        <p:nvSpPr>
          <p:cNvPr id="33795" name="Rectangle 3"/>
          <p:cNvSpPr>
            <a:spLocks noGrp="1" noChangeArrowheads="1"/>
          </p:cNvSpPr>
          <p:nvPr>
            <p:ph type="body" idx="1"/>
          </p:nvPr>
        </p:nvSpPr>
        <p:spPr>
          <a:xfrm>
            <a:off x="685800" y="2362200"/>
            <a:ext cx="7772400" cy="3276600"/>
          </a:xfrm>
          <a:noFill/>
        </p:spPr>
        <p:txBody>
          <a:bodyPr lIns="92075" tIns="46038" rIns="92075" bIns="46038"/>
          <a:lstStyle/>
          <a:p>
            <a:r>
              <a:rPr lang="en-US" smtClean="0"/>
              <a:t>Researcher conducts research following methodology / plan.</a:t>
            </a:r>
          </a:p>
          <a:p>
            <a:r>
              <a:rPr lang="en-US" smtClean="0"/>
              <a:t>Makes small deviations, if necessary.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124075" y="274638"/>
            <a:ext cx="6562725" cy="1143000"/>
          </a:xfrm>
          <a:noFill/>
        </p:spPr>
        <p:txBody>
          <a:bodyPr/>
          <a:lstStyle/>
          <a:p>
            <a:r>
              <a:rPr lang="en-US" smtClean="0"/>
              <a:t>Writing Research Report</a:t>
            </a:r>
          </a:p>
        </p:txBody>
      </p:sp>
      <p:sp>
        <p:nvSpPr>
          <p:cNvPr id="34819" name="Rectangle 3"/>
          <p:cNvSpPr>
            <a:spLocks noGrp="1" noChangeArrowheads="1"/>
          </p:cNvSpPr>
          <p:nvPr>
            <p:ph type="body" idx="1"/>
          </p:nvPr>
        </p:nvSpPr>
        <p:spPr>
          <a:xfrm>
            <a:off x="685800" y="2362200"/>
            <a:ext cx="7772400" cy="2286000"/>
          </a:xfrm>
          <a:noFill/>
        </p:spPr>
        <p:txBody>
          <a:bodyPr lIns="92075" tIns="46038" rIns="92075" bIns="46038"/>
          <a:lstStyle/>
          <a:p>
            <a:r>
              <a:rPr lang="en-US" smtClean="0"/>
              <a:t>Researcher writes report which outlines the findings of study and its implications.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124075" y="274638"/>
            <a:ext cx="6562725" cy="1143000"/>
          </a:xfrm>
          <a:noFill/>
        </p:spPr>
        <p:txBody>
          <a:bodyPr/>
          <a:lstStyle/>
          <a:p>
            <a:r>
              <a:rPr lang="en-US" smtClean="0"/>
              <a:t>Evaluating Research</a:t>
            </a:r>
          </a:p>
        </p:txBody>
      </p:sp>
      <p:sp>
        <p:nvSpPr>
          <p:cNvPr id="35843" name="Rectangle 3"/>
          <p:cNvSpPr>
            <a:spLocks noGrp="1" noChangeArrowheads="1"/>
          </p:cNvSpPr>
          <p:nvPr>
            <p:ph type="body" idx="1"/>
          </p:nvPr>
        </p:nvSpPr>
        <p:spPr>
          <a:xfrm>
            <a:off x="685800" y="2362200"/>
            <a:ext cx="7772400" cy="4114800"/>
          </a:xfrm>
          <a:noFill/>
        </p:spPr>
        <p:txBody>
          <a:bodyPr lIns="92075" tIns="46038" rIns="92075" bIns="46038"/>
          <a:lstStyle/>
          <a:p>
            <a:r>
              <a:rPr lang="en-US" smtClean="0"/>
              <a:t>In order to find any gaps or weakness in study.</a:t>
            </a:r>
          </a:p>
          <a:p>
            <a:pPr>
              <a:spcBef>
                <a:spcPct val="50000"/>
              </a:spcBef>
            </a:pPr>
            <a:r>
              <a:rPr lang="en-US" smtClean="0"/>
              <a:t>Help in modifying the study and improving research in future.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124075" y="274638"/>
            <a:ext cx="6562725" cy="1143000"/>
          </a:xfrm>
          <a:noFill/>
        </p:spPr>
        <p:txBody>
          <a:bodyPr/>
          <a:lstStyle/>
          <a:p>
            <a:r>
              <a:rPr lang="en-US" smtClean="0"/>
              <a:t>Capabilities Requirement</a:t>
            </a:r>
          </a:p>
        </p:txBody>
      </p:sp>
      <p:sp>
        <p:nvSpPr>
          <p:cNvPr id="36867" name="Rectangle 3"/>
          <p:cNvSpPr>
            <a:spLocks noGrp="1" noChangeArrowheads="1"/>
          </p:cNvSpPr>
          <p:nvPr>
            <p:ph type="body" idx="1"/>
          </p:nvPr>
        </p:nvSpPr>
        <p:spPr>
          <a:xfrm>
            <a:off x="685800" y="2114550"/>
            <a:ext cx="7772400" cy="4114800"/>
          </a:xfrm>
          <a:noFill/>
        </p:spPr>
        <p:txBody>
          <a:bodyPr lIns="92075" tIns="46038" rIns="92075" bIns="46038"/>
          <a:lstStyle/>
          <a:p>
            <a:pPr marL="0" indent="0">
              <a:spcBef>
                <a:spcPct val="50000"/>
              </a:spcBef>
              <a:buFont typeface="Wingdings" pitchFamily="2" charset="2"/>
              <a:buNone/>
              <a:tabLst>
                <a:tab pos="577850" algn="l"/>
              </a:tabLst>
            </a:pPr>
            <a:r>
              <a:rPr lang="en-US" smtClean="0"/>
              <a:t>Capabilities required to undertake work:</a:t>
            </a:r>
          </a:p>
          <a:p>
            <a:pPr marL="0" indent="0">
              <a:spcBef>
                <a:spcPct val="50000"/>
              </a:spcBef>
              <a:buFont typeface="Wingdings" pitchFamily="2" charset="2"/>
              <a:buNone/>
              <a:tabLst>
                <a:tab pos="577850" algn="l"/>
              </a:tabLst>
            </a:pPr>
            <a:r>
              <a:rPr lang="en-US" smtClean="0"/>
              <a:t>1.	Selecting and defining research problem.</a:t>
            </a:r>
          </a:p>
          <a:p>
            <a:pPr marL="0" indent="0">
              <a:spcBef>
                <a:spcPct val="50000"/>
              </a:spcBef>
              <a:buFont typeface="Wingdings" pitchFamily="2" charset="2"/>
              <a:buNone/>
              <a:tabLst>
                <a:tab pos="577850" algn="l"/>
              </a:tabLst>
            </a:pPr>
            <a:r>
              <a:rPr lang="en-US" smtClean="0"/>
              <a:t>2.	Describing methodology of research.</a:t>
            </a:r>
          </a:p>
          <a:p>
            <a:pPr marL="0" indent="0">
              <a:spcBef>
                <a:spcPct val="50000"/>
              </a:spcBef>
              <a:buFont typeface="Wingdings" pitchFamily="2" charset="2"/>
              <a:buNone/>
              <a:tabLst>
                <a:tab pos="577850" algn="l"/>
              </a:tabLst>
            </a:pPr>
            <a:r>
              <a:rPr lang="en-US" smtClean="0"/>
              <a:t>3.	Collecting data.</a:t>
            </a:r>
          </a:p>
          <a:p>
            <a:pPr marL="0" indent="0">
              <a:spcBef>
                <a:spcPct val="50000"/>
              </a:spcBef>
              <a:buFont typeface="Wingdings" pitchFamily="2" charset="2"/>
              <a:buNone/>
              <a:tabLst>
                <a:tab pos="577850" algn="l"/>
              </a:tabLst>
            </a:pPr>
            <a:r>
              <a:rPr lang="en-US" smtClean="0"/>
              <a:t>4.	Analyzing data and interpreting the 	results.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124075" y="274638"/>
            <a:ext cx="6562725" cy="1143000"/>
          </a:xfrm>
          <a:noFill/>
        </p:spPr>
        <p:txBody>
          <a:bodyPr/>
          <a:lstStyle/>
          <a:p>
            <a:r>
              <a:rPr lang="en-US" smtClean="0"/>
              <a:t>Selecting &amp; Defining Research Problem</a:t>
            </a:r>
          </a:p>
        </p:txBody>
      </p:sp>
      <p:sp>
        <p:nvSpPr>
          <p:cNvPr id="37891" name="Rectangle 3"/>
          <p:cNvSpPr>
            <a:spLocks noGrp="1" noChangeArrowheads="1"/>
          </p:cNvSpPr>
          <p:nvPr>
            <p:ph type="body" idx="1"/>
          </p:nvPr>
        </p:nvSpPr>
        <p:spPr>
          <a:xfrm>
            <a:off x="685800" y="2438400"/>
            <a:ext cx="7772400" cy="3200400"/>
          </a:xfrm>
          <a:noFill/>
        </p:spPr>
        <p:txBody>
          <a:bodyPr lIns="92075" tIns="46038" rIns="92075" bIns="46038"/>
          <a:lstStyle/>
          <a:p>
            <a:pPr marL="457200" indent="-457200">
              <a:spcBef>
                <a:spcPct val="50000"/>
              </a:spcBef>
            </a:pPr>
            <a:r>
              <a:rPr lang="en-US" smtClean="0"/>
              <a:t>Carry out literature review related to problem.</a:t>
            </a:r>
          </a:p>
          <a:p>
            <a:pPr marL="457200" indent="-457200">
              <a:spcBef>
                <a:spcPct val="50000"/>
              </a:spcBef>
            </a:pPr>
            <a:r>
              <a:rPr lang="en-US" smtClean="0"/>
              <a:t>Make thorough diagnosis to specify problem, research questions or hypotheses.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124075" y="274638"/>
            <a:ext cx="6562725" cy="1143000"/>
          </a:xfrm>
          <a:noFill/>
        </p:spPr>
        <p:txBody>
          <a:bodyPr/>
          <a:lstStyle/>
          <a:p>
            <a:r>
              <a:rPr lang="en-US" smtClean="0"/>
              <a:t>Describing Methodology</a:t>
            </a:r>
          </a:p>
        </p:txBody>
      </p:sp>
      <p:sp>
        <p:nvSpPr>
          <p:cNvPr id="38915" name="Rectangle 3"/>
          <p:cNvSpPr>
            <a:spLocks noGrp="1" noChangeArrowheads="1"/>
          </p:cNvSpPr>
          <p:nvPr>
            <p:ph type="body" idx="1"/>
          </p:nvPr>
        </p:nvSpPr>
        <p:spPr>
          <a:xfrm>
            <a:off x="685800" y="2438400"/>
            <a:ext cx="7772400" cy="3200400"/>
          </a:xfrm>
          <a:noFill/>
        </p:spPr>
        <p:txBody>
          <a:bodyPr lIns="92075" tIns="46038" rIns="92075" bIns="46038"/>
          <a:lstStyle/>
          <a:p>
            <a:pPr marL="457200" indent="-457200">
              <a:spcBef>
                <a:spcPct val="50000"/>
              </a:spcBef>
            </a:pPr>
            <a:r>
              <a:rPr lang="en-US" smtClean="0"/>
              <a:t>Select appropriate research design.</a:t>
            </a:r>
          </a:p>
          <a:p>
            <a:pPr marL="457200" indent="-457200">
              <a:spcBef>
                <a:spcPct val="50000"/>
              </a:spcBef>
            </a:pPr>
            <a:r>
              <a:rPr lang="en-US" smtClean="0"/>
              <a:t>Select subjects on whom the study has to be conducted.</a:t>
            </a:r>
          </a:p>
          <a:p>
            <a:pPr marL="457200" indent="-457200">
              <a:spcBef>
                <a:spcPct val="50000"/>
              </a:spcBef>
            </a:pPr>
            <a:r>
              <a:rPr lang="en-US" smtClean="0"/>
              <a:t>Select or develop instruments for measuring variables in study.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124075" y="274638"/>
            <a:ext cx="6562725" cy="1143000"/>
          </a:xfrm>
          <a:noFill/>
        </p:spPr>
        <p:txBody>
          <a:bodyPr/>
          <a:lstStyle/>
          <a:p>
            <a:r>
              <a:rPr lang="en-US" smtClean="0"/>
              <a:t>Data Collection</a:t>
            </a:r>
          </a:p>
        </p:txBody>
      </p:sp>
      <p:sp>
        <p:nvSpPr>
          <p:cNvPr id="39939" name="Rectangle 3"/>
          <p:cNvSpPr>
            <a:spLocks noGrp="1" noChangeArrowheads="1"/>
          </p:cNvSpPr>
          <p:nvPr>
            <p:ph type="body" idx="1"/>
          </p:nvPr>
        </p:nvSpPr>
        <p:spPr>
          <a:xfrm>
            <a:off x="685800" y="2438400"/>
            <a:ext cx="7772400" cy="3200400"/>
          </a:xfrm>
          <a:noFill/>
        </p:spPr>
        <p:txBody>
          <a:bodyPr lIns="92075" tIns="46038" rIns="92075" bIns="46038"/>
          <a:lstStyle/>
          <a:p>
            <a:pPr marL="457200" indent="-457200">
              <a:spcBef>
                <a:spcPct val="50000"/>
              </a:spcBef>
            </a:pPr>
            <a:r>
              <a:rPr lang="en-US" smtClean="0"/>
              <a:t>Develop capabilities of administering instruments, recording data, scoring and tabulating for analysis.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124075" y="274638"/>
            <a:ext cx="6562725" cy="1143000"/>
          </a:xfrm>
          <a:noFill/>
        </p:spPr>
        <p:txBody>
          <a:bodyPr/>
          <a:lstStyle/>
          <a:p>
            <a:r>
              <a:rPr lang="en-US" smtClean="0"/>
              <a:t>Analyzing data &amp; Interpretation of Results</a:t>
            </a:r>
          </a:p>
        </p:txBody>
      </p:sp>
      <p:sp>
        <p:nvSpPr>
          <p:cNvPr id="40963" name="Rectangle 3"/>
          <p:cNvSpPr>
            <a:spLocks noGrp="1" noChangeArrowheads="1"/>
          </p:cNvSpPr>
          <p:nvPr>
            <p:ph type="body" idx="1"/>
          </p:nvPr>
        </p:nvSpPr>
        <p:spPr>
          <a:xfrm>
            <a:off x="685800" y="2438400"/>
            <a:ext cx="7772400" cy="3200400"/>
          </a:xfrm>
          <a:noFill/>
        </p:spPr>
        <p:txBody>
          <a:bodyPr lIns="92075" tIns="46038" rIns="92075" bIns="46038"/>
          <a:lstStyle/>
          <a:p>
            <a:pPr marL="457200" indent="-457200">
              <a:spcBef>
                <a:spcPct val="50000"/>
              </a:spcBef>
            </a:pPr>
            <a:r>
              <a:rPr lang="en-US" smtClean="0"/>
              <a:t>Acquire capabilities of selecting and applying appropriate statistical methods for handling and analyzing the collected data, so as to arrive at valid conclusions.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124075" y="274638"/>
            <a:ext cx="6562725" cy="1143000"/>
          </a:xfrm>
          <a:noFill/>
        </p:spPr>
        <p:txBody>
          <a:bodyPr/>
          <a:lstStyle/>
          <a:p>
            <a:r>
              <a:rPr lang="en-US" smtClean="0"/>
              <a:t>Selecting a Problem</a:t>
            </a:r>
          </a:p>
        </p:txBody>
      </p:sp>
      <p:sp>
        <p:nvSpPr>
          <p:cNvPr id="41987" name="Rectangle 3"/>
          <p:cNvSpPr>
            <a:spLocks noGrp="1" noChangeArrowheads="1"/>
          </p:cNvSpPr>
          <p:nvPr>
            <p:ph type="body" idx="1"/>
          </p:nvPr>
        </p:nvSpPr>
        <p:spPr>
          <a:xfrm>
            <a:off x="685800" y="2438400"/>
            <a:ext cx="7772400" cy="3200400"/>
          </a:xfrm>
          <a:noFill/>
        </p:spPr>
        <p:txBody>
          <a:bodyPr lIns="92075" tIns="46038" rIns="92075" bIns="46038"/>
          <a:lstStyle/>
          <a:p>
            <a:pPr marL="457200" indent="-457200">
              <a:spcBef>
                <a:spcPct val="50000"/>
              </a:spcBef>
            </a:pPr>
            <a:r>
              <a:rPr lang="en-US" smtClean="0"/>
              <a:t>Personal practical experiences.</a:t>
            </a:r>
          </a:p>
          <a:p>
            <a:pPr marL="457200" indent="-457200">
              <a:spcBef>
                <a:spcPct val="50000"/>
              </a:spcBef>
            </a:pPr>
            <a:r>
              <a:rPr lang="en-US" smtClean="0"/>
              <a:t>Critical study of literature.</a:t>
            </a:r>
          </a:p>
          <a:p>
            <a:pPr marL="457200" indent="-457200">
              <a:spcBef>
                <a:spcPct val="50000"/>
              </a:spcBef>
            </a:pPr>
            <a:r>
              <a:rPr lang="en-US" smtClean="0"/>
              <a:t>Interaction with others.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00125" y="357188"/>
            <a:ext cx="7772400" cy="1143000"/>
          </a:xfrm>
          <a:noFill/>
        </p:spPr>
        <p:txBody>
          <a:bodyPr/>
          <a:lstStyle/>
          <a:p>
            <a:r>
              <a:rPr lang="en-US" sz="4000" smtClean="0">
                <a:latin typeface="AGaramond" pitchFamily="18" charset="0"/>
              </a:rPr>
              <a:t>What is Research?</a:t>
            </a:r>
            <a:endParaRPr lang="en-US" sz="4000" smtClean="0"/>
          </a:p>
        </p:txBody>
      </p:sp>
      <p:sp>
        <p:nvSpPr>
          <p:cNvPr id="6147" name="Rectangle 3"/>
          <p:cNvSpPr>
            <a:spLocks noGrp="1" noChangeArrowheads="1"/>
          </p:cNvSpPr>
          <p:nvPr>
            <p:ph type="body" sz="half" idx="1"/>
          </p:nvPr>
        </p:nvSpPr>
        <p:spPr>
          <a:xfrm>
            <a:off x="571500" y="1714500"/>
            <a:ext cx="8001000" cy="4357688"/>
          </a:xfrm>
          <a:noFill/>
        </p:spPr>
        <p:txBody>
          <a:bodyPr lIns="92075" tIns="46038" rIns="92075" bIns="46038"/>
          <a:lstStyle/>
          <a:p>
            <a:r>
              <a:rPr lang="en-US" sz="2800" b="1" u="sng" smtClean="0">
                <a:latin typeface="AGaramond" pitchFamily="18" charset="0"/>
              </a:rPr>
              <a:t>CASE 1</a:t>
            </a:r>
            <a:endParaRPr lang="en-US" sz="2800" b="1" u="sng" smtClean="0"/>
          </a:p>
          <a:p>
            <a:pPr marL="463550" lvl="1" indent="-6350">
              <a:buFontTx/>
              <a:buNone/>
            </a:pPr>
            <a:r>
              <a:rPr lang="en-US" sz="2400" smtClean="0">
                <a:latin typeface="AGaramond" pitchFamily="18" charset="0"/>
              </a:rPr>
              <a:t>En. Samad prepared a paper on “Computer usage in secondary schools” after reviewing literature on the subject available in his university library and called it a piece of research.</a:t>
            </a:r>
            <a:endParaRPr lang="en-US" sz="2400" smtClean="0"/>
          </a:p>
          <a:p>
            <a:r>
              <a:rPr lang="en-US" sz="2800" b="1" u="sng" smtClean="0">
                <a:latin typeface="AGaramond" pitchFamily="18" charset="0"/>
              </a:rPr>
              <a:t>CASE 2</a:t>
            </a:r>
            <a:endParaRPr lang="en-US" sz="2800" b="1" u="sng" smtClean="0"/>
          </a:p>
          <a:p>
            <a:pPr marL="463550" lvl="1" indent="-6350">
              <a:buFontTx/>
              <a:buNone/>
            </a:pPr>
            <a:r>
              <a:rPr lang="en-US" sz="2400" smtClean="0">
                <a:latin typeface="AGaramond" pitchFamily="18" charset="0"/>
              </a:rPr>
              <a:t>En. Ali says that he has researched and completed a document which gives information about age of his students, their SPM results, their parents’ income and distance of their schools from home.</a:t>
            </a:r>
            <a:endParaRPr lang="en-US" sz="24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124075" y="274638"/>
            <a:ext cx="6562725" cy="1143000"/>
          </a:xfrm>
          <a:noFill/>
        </p:spPr>
        <p:txBody>
          <a:bodyPr/>
          <a:lstStyle/>
          <a:p>
            <a:r>
              <a:rPr lang="en-US" smtClean="0"/>
              <a:t>Problem Selection Criteria (cont.)</a:t>
            </a:r>
          </a:p>
        </p:txBody>
      </p:sp>
      <p:sp>
        <p:nvSpPr>
          <p:cNvPr id="43011" name="Rectangle 3"/>
          <p:cNvSpPr>
            <a:spLocks noGrp="1" noChangeArrowheads="1"/>
          </p:cNvSpPr>
          <p:nvPr>
            <p:ph type="body" idx="1"/>
          </p:nvPr>
        </p:nvSpPr>
        <p:spPr>
          <a:xfrm>
            <a:off x="685800" y="2133600"/>
            <a:ext cx="7772400" cy="3962400"/>
          </a:xfrm>
          <a:noFill/>
        </p:spPr>
        <p:txBody>
          <a:bodyPr lIns="92075" tIns="46038" rIns="92075" bIns="46038"/>
          <a:lstStyle/>
          <a:p>
            <a:pPr marL="457200" indent="-457200">
              <a:spcBef>
                <a:spcPct val="50000"/>
              </a:spcBef>
            </a:pPr>
            <a:r>
              <a:rPr lang="en-US" smtClean="0"/>
              <a:t>Interest:</a:t>
            </a:r>
          </a:p>
          <a:p>
            <a:pPr marL="857250" lvl="1">
              <a:spcBef>
                <a:spcPct val="50000"/>
              </a:spcBef>
            </a:pPr>
            <a:r>
              <a:rPr lang="en-US" smtClean="0"/>
              <a:t>If you are not interested in the area you want to research, what will the quality of the product be like?</a:t>
            </a:r>
          </a:p>
          <a:p>
            <a:pPr marL="857250" lvl="1">
              <a:spcBef>
                <a:spcPct val="50000"/>
              </a:spcBef>
            </a:pPr>
            <a:r>
              <a:rPr lang="en-US" smtClean="0"/>
              <a:t>By being interested, you are more likely to read widely on the topic and have more thorough knowledge of the situation.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124075" y="274638"/>
            <a:ext cx="6562725" cy="1143000"/>
          </a:xfrm>
          <a:noFill/>
        </p:spPr>
        <p:txBody>
          <a:bodyPr/>
          <a:lstStyle/>
          <a:p>
            <a:r>
              <a:rPr lang="en-US" smtClean="0"/>
              <a:t>Problem Selection Criteria (cont.)</a:t>
            </a:r>
          </a:p>
        </p:txBody>
      </p:sp>
      <p:sp>
        <p:nvSpPr>
          <p:cNvPr id="44035" name="Rectangle 3"/>
          <p:cNvSpPr>
            <a:spLocks noGrp="1" noChangeArrowheads="1"/>
          </p:cNvSpPr>
          <p:nvPr>
            <p:ph type="body" idx="1"/>
          </p:nvPr>
        </p:nvSpPr>
        <p:spPr>
          <a:xfrm>
            <a:off x="685800" y="2133600"/>
            <a:ext cx="7772400" cy="3962400"/>
          </a:xfrm>
          <a:noFill/>
        </p:spPr>
        <p:txBody>
          <a:bodyPr lIns="92075" tIns="46038" rIns="92075" bIns="46038"/>
          <a:lstStyle/>
          <a:p>
            <a:pPr marL="457200" indent="-457200">
              <a:spcBef>
                <a:spcPct val="50000"/>
              </a:spcBef>
            </a:pPr>
            <a:r>
              <a:rPr lang="en-US" smtClean="0"/>
              <a:t>Size:</a:t>
            </a:r>
          </a:p>
          <a:p>
            <a:pPr marL="857250" lvl="1">
              <a:spcBef>
                <a:spcPct val="50000"/>
              </a:spcBef>
            </a:pPr>
            <a:r>
              <a:rPr lang="en-US" smtClean="0"/>
              <a:t>Remember, a problem is often too large when it is first considered. </a:t>
            </a:r>
          </a:p>
          <a:p>
            <a:pPr marL="857250" lvl="1">
              <a:spcBef>
                <a:spcPct val="50000"/>
              </a:spcBef>
            </a:pPr>
            <a:r>
              <a:rPr lang="en-US" smtClean="0"/>
              <a:t>Further analysis can reduce large problem into a smaller, manageable research problem.</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124075" y="274638"/>
            <a:ext cx="6562725" cy="1143000"/>
          </a:xfrm>
          <a:noFill/>
        </p:spPr>
        <p:txBody>
          <a:bodyPr/>
          <a:lstStyle/>
          <a:p>
            <a:r>
              <a:rPr lang="en-US" smtClean="0"/>
              <a:t>Problem Selection Criteria (cont.)</a:t>
            </a:r>
          </a:p>
        </p:txBody>
      </p:sp>
      <p:sp>
        <p:nvSpPr>
          <p:cNvPr id="45059" name="Rectangle 3"/>
          <p:cNvSpPr>
            <a:spLocks noGrp="1" noChangeArrowheads="1"/>
          </p:cNvSpPr>
          <p:nvPr>
            <p:ph type="body" idx="1"/>
          </p:nvPr>
        </p:nvSpPr>
        <p:spPr>
          <a:xfrm>
            <a:off x="685800" y="2057400"/>
            <a:ext cx="7772400" cy="3962400"/>
          </a:xfrm>
          <a:noFill/>
        </p:spPr>
        <p:txBody>
          <a:bodyPr lIns="92075" tIns="46038" rIns="92075" bIns="46038"/>
          <a:lstStyle/>
          <a:p>
            <a:pPr marL="457200" indent="-457200">
              <a:lnSpc>
                <a:spcPct val="90000"/>
              </a:lnSpc>
              <a:spcBef>
                <a:spcPct val="50000"/>
              </a:spcBef>
            </a:pPr>
            <a:r>
              <a:rPr lang="en-US" smtClean="0"/>
              <a:t>Economy:</a:t>
            </a:r>
          </a:p>
          <a:p>
            <a:pPr marL="857250" lvl="1">
              <a:lnSpc>
                <a:spcPct val="90000"/>
              </a:lnSpc>
              <a:spcBef>
                <a:spcPct val="50000"/>
              </a:spcBef>
            </a:pPr>
            <a:r>
              <a:rPr lang="en-US" smtClean="0"/>
              <a:t>Research are often confronted with practical constraints, not the least of which are time and money.</a:t>
            </a:r>
          </a:p>
          <a:p>
            <a:pPr marL="857250" lvl="1">
              <a:lnSpc>
                <a:spcPct val="90000"/>
              </a:lnSpc>
              <a:spcBef>
                <a:spcPct val="50000"/>
              </a:spcBef>
            </a:pPr>
            <a:r>
              <a:rPr lang="en-US" smtClean="0"/>
              <a:t>If your problem situation is macro in size, is it possible for you to find the answers to your question? Do you have enough time and money?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124075" y="274638"/>
            <a:ext cx="6562725" cy="1143000"/>
          </a:xfrm>
          <a:noFill/>
        </p:spPr>
        <p:txBody>
          <a:bodyPr/>
          <a:lstStyle/>
          <a:p>
            <a:r>
              <a:rPr lang="en-US" smtClean="0"/>
              <a:t>Problem Selection Criteria (cont.)</a:t>
            </a:r>
          </a:p>
        </p:txBody>
      </p:sp>
      <p:sp>
        <p:nvSpPr>
          <p:cNvPr id="46083" name="Rectangle 3"/>
          <p:cNvSpPr>
            <a:spLocks noGrp="1" noChangeArrowheads="1"/>
          </p:cNvSpPr>
          <p:nvPr>
            <p:ph type="body" idx="1"/>
          </p:nvPr>
        </p:nvSpPr>
        <p:spPr>
          <a:xfrm>
            <a:off x="685800" y="2057400"/>
            <a:ext cx="7772400" cy="4343400"/>
          </a:xfrm>
          <a:noFill/>
        </p:spPr>
        <p:txBody>
          <a:bodyPr lIns="92075" tIns="46038" rIns="92075" bIns="46038"/>
          <a:lstStyle/>
          <a:p>
            <a:pPr marL="457200" indent="-457200">
              <a:spcBef>
                <a:spcPct val="50000"/>
              </a:spcBef>
            </a:pPr>
            <a:r>
              <a:rPr lang="en-US" smtClean="0"/>
              <a:t>Capabilities and Limitations:</a:t>
            </a:r>
          </a:p>
          <a:p>
            <a:pPr marL="857250" lvl="1">
              <a:spcBef>
                <a:spcPct val="50000"/>
              </a:spcBef>
            </a:pPr>
            <a:r>
              <a:rPr lang="en-US" smtClean="0"/>
              <a:t>A researcher should not be too ambitious and must recognize your own capabilities. </a:t>
            </a:r>
          </a:p>
          <a:p>
            <a:pPr marL="857250" lvl="1">
              <a:spcBef>
                <a:spcPct val="50000"/>
              </a:spcBef>
            </a:pPr>
            <a:r>
              <a:rPr lang="en-US" smtClean="0"/>
              <a:t>Wise, especially at prior planning stage to seek advice from more experienced persons.</a:t>
            </a:r>
          </a:p>
          <a:p>
            <a:pPr marL="857250" lvl="1">
              <a:spcBef>
                <a:spcPct val="50000"/>
              </a:spcBef>
            </a:pPr>
            <a:r>
              <a:rPr lang="en-US" smtClean="0"/>
              <a:t>If inexperienced in educational research, then it is highly likely that you will need some guidance.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124075" y="274638"/>
            <a:ext cx="6562725" cy="1143000"/>
          </a:xfrm>
          <a:noFill/>
        </p:spPr>
        <p:txBody>
          <a:bodyPr/>
          <a:lstStyle/>
          <a:p>
            <a:r>
              <a:rPr lang="en-US" smtClean="0"/>
              <a:t>Problem Selection Criteria </a:t>
            </a:r>
          </a:p>
        </p:txBody>
      </p:sp>
      <p:sp>
        <p:nvSpPr>
          <p:cNvPr id="47107" name="Rectangle 3"/>
          <p:cNvSpPr>
            <a:spLocks noGrp="1" noChangeArrowheads="1"/>
          </p:cNvSpPr>
          <p:nvPr>
            <p:ph type="body" idx="1"/>
          </p:nvPr>
        </p:nvSpPr>
        <p:spPr>
          <a:xfrm>
            <a:off x="685800" y="1905000"/>
            <a:ext cx="7772400" cy="4343400"/>
          </a:xfrm>
          <a:noFill/>
        </p:spPr>
        <p:txBody>
          <a:bodyPr lIns="92075" tIns="46038" rIns="92075" bIns="46038"/>
          <a:lstStyle/>
          <a:p>
            <a:pPr marL="457200" indent="-457200">
              <a:lnSpc>
                <a:spcPct val="90000"/>
              </a:lnSpc>
              <a:spcBef>
                <a:spcPct val="50000"/>
              </a:spcBef>
            </a:pPr>
            <a:r>
              <a:rPr lang="en-US" smtClean="0"/>
              <a:t>Uniqueness:</a:t>
            </a:r>
          </a:p>
          <a:p>
            <a:pPr marL="857250" lvl="1">
              <a:lnSpc>
                <a:spcPct val="90000"/>
              </a:lnSpc>
              <a:spcBef>
                <a:spcPct val="50000"/>
              </a:spcBef>
            </a:pPr>
            <a:r>
              <a:rPr lang="en-US" smtClean="0"/>
              <a:t>Findings from research should contribute to body of knowledge already in existence, not merely duplicate existing study.</a:t>
            </a:r>
          </a:p>
          <a:p>
            <a:pPr marL="857250" lvl="1">
              <a:lnSpc>
                <a:spcPct val="90000"/>
              </a:lnSpc>
              <a:spcBef>
                <a:spcPct val="50000"/>
              </a:spcBef>
            </a:pPr>
            <a:r>
              <a:rPr lang="en-US" smtClean="0"/>
              <a:t>However, to pursue a study similar to one already in existence but change the methods used, or modify the design, or use a different sample, or choose to perform different statistical analyses.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124075" y="274638"/>
            <a:ext cx="6562725" cy="1143000"/>
          </a:xfrm>
        </p:spPr>
        <p:txBody>
          <a:bodyPr/>
          <a:lstStyle/>
          <a:p>
            <a:r>
              <a:rPr lang="en-US" smtClean="0"/>
              <a:t>THANK YOU</a:t>
            </a:r>
            <a:endParaRPr lang="en-MY" smtClean="0"/>
          </a:p>
        </p:txBody>
      </p:sp>
      <p:sp>
        <p:nvSpPr>
          <p:cNvPr id="48131" name="Content Placeholder 2"/>
          <p:cNvSpPr>
            <a:spLocks noGrp="1"/>
          </p:cNvSpPr>
          <p:nvPr>
            <p:ph idx="1"/>
          </p:nvPr>
        </p:nvSpPr>
        <p:spPr>
          <a:xfrm>
            <a:off x="2124075" y="1600200"/>
            <a:ext cx="6562725" cy="4525963"/>
          </a:xfrm>
        </p:spPr>
        <p:txBody>
          <a:bodyPr/>
          <a:lstStyle/>
          <a:p>
            <a:endParaRPr lang="en-MY"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71600" y="357188"/>
            <a:ext cx="7772400" cy="1143000"/>
          </a:xfrm>
          <a:noFill/>
        </p:spPr>
        <p:txBody>
          <a:bodyPr/>
          <a:lstStyle/>
          <a:p>
            <a:r>
              <a:rPr lang="en-US" sz="4000" smtClean="0">
                <a:latin typeface="AGaramond" pitchFamily="18" charset="0"/>
              </a:rPr>
              <a:t>What is Research (cont.)?</a:t>
            </a:r>
          </a:p>
        </p:txBody>
      </p:sp>
      <p:sp>
        <p:nvSpPr>
          <p:cNvPr id="7171" name="Rectangle 3"/>
          <p:cNvSpPr>
            <a:spLocks noGrp="1" noChangeArrowheads="1"/>
          </p:cNvSpPr>
          <p:nvPr>
            <p:ph type="body" sz="half" idx="1"/>
          </p:nvPr>
        </p:nvSpPr>
        <p:spPr>
          <a:xfrm>
            <a:off x="714375" y="1643063"/>
            <a:ext cx="7772400" cy="4267200"/>
          </a:xfrm>
          <a:noFill/>
        </p:spPr>
        <p:txBody>
          <a:bodyPr lIns="92075" tIns="46038" rIns="92075" bIns="46038"/>
          <a:lstStyle/>
          <a:p>
            <a:r>
              <a:rPr lang="en-US" sz="2800" b="1" u="sng" smtClean="0">
                <a:latin typeface="AGaramond" pitchFamily="18" charset="0"/>
              </a:rPr>
              <a:t>CASE 3</a:t>
            </a:r>
          </a:p>
          <a:p>
            <a:pPr marL="463550" lvl="1" indent="-6350">
              <a:buFontTx/>
              <a:buNone/>
            </a:pPr>
            <a:r>
              <a:rPr lang="en-US" sz="2400" smtClean="0">
                <a:latin typeface="AGaramond" pitchFamily="18" charset="0"/>
              </a:rPr>
              <a:t>Mr Wilson participated in a workshop on curriculum development and prepared what he calls, a research report on the curriculum for building technicians. He did this through a literature survey on the subject and by discussing with the participants of the workshop.</a:t>
            </a:r>
          </a:p>
          <a:p>
            <a:pPr marL="463550" lvl="1" indent="-6350">
              <a:buFontTx/>
              <a:buNone/>
            </a:pPr>
            <a:endParaRPr lang="en-US" sz="2400" smtClean="0">
              <a:latin typeface="AGaramond" pitchFamily="18" charset="0"/>
            </a:endParaRPr>
          </a:p>
          <a:p>
            <a:pPr>
              <a:buFont typeface="Wingdings" pitchFamily="2" charset="2"/>
              <a:buNone/>
            </a:pPr>
            <a:endParaRPr lang="en-US" sz="2800" smtClean="0">
              <a:latin typeface="AGaramond"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MY" smtClean="0"/>
          </a:p>
        </p:txBody>
      </p:sp>
      <p:sp>
        <p:nvSpPr>
          <p:cNvPr id="8195" name="Text Placeholder 2"/>
          <p:cNvSpPr>
            <a:spLocks noGrp="1"/>
          </p:cNvSpPr>
          <p:nvPr>
            <p:ph type="body" sz="half" idx="1"/>
          </p:nvPr>
        </p:nvSpPr>
        <p:spPr/>
        <p:txBody>
          <a:bodyPr/>
          <a:lstStyle/>
          <a:p>
            <a:pPr algn="ctr"/>
            <a:r>
              <a:rPr lang="en-US" smtClean="0">
                <a:latin typeface="AGaramond" pitchFamily="18" charset="0"/>
              </a:rPr>
              <a:t>NONE of the above cases can be classified under the name </a:t>
            </a:r>
            <a:r>
              <a:rPr lang="en-US" b="1" smtClean="0">
                <a:solidFill>
                  <a:srgbClr val="FF0000"/>
                </a:solidFill>
                <a:latin typeface="AGaramond" pitchFamily="18" charset="0"/>
              </a:rPr>
              <a:t>RESEARCH.</a:t>
            </a:r>
          </a:p>
          <a:p>
            <a:pPr algn="ctr"/>
            <a:endParaRPr lang="en-MY" smtClean="0"/>
          </a:p>
        </p:txBody>
      </p:sp>
      <p:sp>
        <p:nvSpPr>
          <p:cNvPr id="8196" name="Content Placeholder 3"/>
          <p:cNvSpPr>
            <a:spLocks noGrp="1"/>
          </p:cNvSpPr>
          <p:nvPr>
            <p:ph sz="half" idx="2"/>
          </p:nvPr>
        </p:nvSpPr>
        <p:spPr/>
        <p:txBody>
          <a:bodyPr/>
          <a:lstStyle/>
          <a:p>
            <a:endParaRPr lang="en-MY"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71625" y="609600"/>
            <a:ext cx="6886575" cy="1143000"/>
          </a:xfrm>
          <a:noFill/>
        </p:spPr>
        <p:txBody>
          <a:bodyPr/>
          <a:lstStyle/>
          <a:p>
            <a:r>
              <a:rPr lang="en-US" sz="4000" smtClean="0">
                <a:latin typeface="AGaramond" pitchFamily="18" charset="0"/>
              </a:rPr>
              <a:t>What is Research (cont.)?</a:t>
            </a:r>
          </a:p>
        </p:txBody>
      </p:sp>
      <p:sp>
        <p:nvSpPr>
          <p:cNvPr id="9219" name="Rectangle 3"/>
          <p:cNvSpPr>
            <a:spLocks noGrp="1" noChangeArrowheads="1"/>
          </p:cNvSpPr>
          <p:nvPr>
            <p:ph type="body" sz="half" idx="1"/>
          </p:nvPr>
        </p:nvSpPr>
        <p:spPr>
          <a:xfrm>
            <a:off x="685800" y="2286000"/>
            <a:ext cx="7772400" cy="3352800"/>
          </a:xfrm>
          <a:noFill/>
        </p:spPr>
        <p:txBody>
          <a:bodyPr lIns="92075" tIns="46038" rIns="92075" bIns="46038"/>
          <a:lstStyle/>
          <a:p>
            <a:r>
              <a:rPr lang="en-US" sz="2800" b="1" u="sng" smtClean="0">
                <a:latin typeface="AGaramond" pitchFamily="18" charset="0"/>
              </a:rPr>
              <a:t>CASE 4</a:t>
            </a:r>
            <a:endParaRPr lang="en-US" sz="2800" b="1" u="sng" smtClean="0"/>
          </a:p>
          <a:p>
            <a:pPr marL="463550" lvl="1" indent="-6350">
              <a:buFontTx/>
              <a:buNone/>
            </a:pPr>
            <a:r>
              <a:rPr lang="en-US" sz="2400" smtClean="0">
                <a:latin typeface="AGaramond" pitchFamily="18" charset="0"/>
              </a:rPr>
              <a:t>A general manager of a car producing company was concerned with the complaints received from the car users that the car they produce have some problems with ratling sound at the dash board and the rear passenger seat after a few thousand kilometers of driving.</a:t>
            </a:r>
            <a:endParaRPr lang="en-US" sz="2400" smtClean="0"/>
          </a:p>
          <a:p>
            <a:pPr marL="463550" lvl="1" indent="-6350">
              <a:buFontTx/>
              <a:buNone/>
            </a:pPr>
            <a:endParaRPr lang="en-US" sz="2400" smtClean="0"/>
          </a:p>
          <a:p>
            <a:pPr>
              <a:buFont typeface="Wingdings" pitchFamily="2" charset="2"/>
              <a:buNone/>
            </a:pPr>
            <a:endParaRPr lang="en-US"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57313" y="381000"/>
            <a:ext cx="7786687" cy="1143000"/>
          </a:xfrm>
          <a:noFill/>
        </p:spPr>
        <p:txBody>
          <a:bodyPr/>
          <a:lstStyle/>
          <a:p>
            <a:r>
              <a:rPr lang="en-US" sz="4000" smtClean="0">
                <a:latin typeface="AGaramond" pitchFamily="18" charset="0"/>
              </a:rPr>
              <a:t>What is Research (cont.)?</a:t>
            </a:r>
          </a:p>
        </p:txBody>
      </p:sp>
      <p:sp>
        <p:nvSpPr>
          <p:cNvPr id="10243" name="Rectangle 3"/>
          <p:cNvSpPr>
            <a:spLocks noGrp="1" noChangeArrowheads="1"/>
          </p:cNvSpPr>
          <p:nvPr>
            <p:ph type="body" sz="half" idx="1"/>
          </p:nvPr>
        </p:nvSpPr>
        <p:spPr>
          <a:xfrm>
            <a:off x="428625" y="1714500"/>
            <a:ext cx="8286750" cy="4429125"/>
          </a:xfrm>
          <a:noFill/>
        </p:spPr>
        <p:txBody>
          <a:bodyPr lIns="92075" tIns="46038" rIns="92075" bIns="46038"/>
          <a:lstStyle/>
          <a:p>
            <a:pPr>
              <a:buFont typeface="Wingdings" pitchFamily="2" charset="2"/>
              <a:buNone/>
            </a:pPr>
            <a:r>
              <a:rPr lang="en-US" sz="2800" b="1" smtClean="0">
                <a:latin typeface="AGaramond" pitchFamily="18" charset="0"/>
              </a:rPr>
              <a:t>What he did?</a:t>
            </a:r>
          </a:p>
          <a:p>
            <a:pPr>
              <a:buFont typeface="Wingdings" pitchFamily="2" charset="2"/>
              <a:buNone/>
            </a:pPr>
            <a:endParaRPr lang="en-US" sz="2800" smtClean="0">
              <a:latin typeface="AGaramond" pitchFamily="18" charset="0"/>
            </a:endParaRPr>
          </a:p>
          <a:p>
            <a:pPr marL="463550" lvl="1" indent="-6350">
              <a:buFontTx/>
              <a:buNone/>
            </a:pPr>
            <a:r>
              <a:rPr lang="en-US" sz="2400" smtClean="0">
                <a:latin typeface="AGaramond" pitchFamily="18" charset="0"/>
              </a:rPr>
              <a:t>He obtained information from the company workers to </a:t>
            </a:r>
            <a:r>
              <a:rPr lang="en-US" sz="2400" b="1" smtClean="0">
                <a:solidFill>
                  <a:srgbClr val="FF0B85"/>
                </a:solidFill>
                <a:latin typeface="AGaramond" pitchFamily="18" charset="0"/>
              </a:rPr>
              <a:t>identify</a:t>
            </a:r>
            <a:r>
              <a:rPr lang="en-US" sz="2400" smtClean="0">
                <a:latin typeface="AGaramond" pitchFamily="18" charset="0"/>
              </a:rPr>
              <a:t> the various factors influencing the problem. He then </a:t>
            </a:r>
            <a:r>
              <a:rPr lang="en-US" sz="2400" b="1" smtClean="0">
                <a:solidFill>
                  <a:srgbClr val="FF0B85"/>
                </a:solidFill>
                <a:latin typeface="AGaramond" pitchFamily="18" charset="0"/>
              </a:rPr>
              <a:t>formulated the problem</a:t>
            </a:r>
            <a:r>
              <a:rPr lang="en-US" sz="2400" smtClean="0">
                <a:latin typeface="AGaramond" pitchFamily="18" charset="0"/>
              </a:rPr>
              <a:t> and generated guesses (hypotheses). He </a:t>
            </a:r>
            <a:r>
              <a:rPr lang="en-US" sz="2400" b="1" smtClean="0">
                <a:solidFill>
                  <a:srgbClr val="FF0B85"/>
                </a:solidFill>
                <a:latin typeface="AGaramond" pitchFamily="18" charset="0"/>
              </a:rPr>
              <a:t>constructed checklist</a:t>
            </a:r>
            <a:r>
              <a:rPr lang="en-US" sz="2400" smtClean="0">
                <a:latin typeface="AGaramond" pitchFamily="18" charset="0"/>
              </a:rPr>
              <a:t> and obtained requisite information from a representative sample of cars. He </a:t>
            </a:r>
            <a:r>
              <a:rPr lang="en-US" sz="2400" b="1" smtClean="0">
                <a:solidFill>
                  <a:srgbClr val="FF0B85"/>
                </a:solidFill>
                <a:latin typeface="AGaramond" pitchFamily="18" charset="0"/>
              </a:rPr>
              <a:t>analyzed the data</a:t>
            </a:r>
            <a:r>
              <a:rPr lang="en-US" sz="2400" smtClean="0">
                <a:latin typeface="AGaramond" pitchFamily="18" charset="0"/>
              </a:rPr>
              <a:t> thus collected, </a:t>
            </a:r>
            <a:r>
              <a:rPr lang="en-US" sz="2400" b="1" smtClean="0">
                <a:solidFill>
                  <a:srgbClr val="FF0B85"/>
                </a:solidFill>
                <a:latin typeface="AGaramond" pitchFamily="18" charset="0"/>
              </a:rPr>
              <a:t>interpreted</a:t>
            </a:r>
            <a:r>
              <a:rPr lang="en-US" sz="2400" smtClean="0">
                <a:latin typeface="AGaramond" pitchFamily="18" charset="0"/>
              </a:rPr>
              <a:t> the results in the light of his hypotheses and reached </a:t>
            </a:r>
            <a:r>
              <a:rPr lang="en-US" sz="2400" b="1" smtClean="0">
                <a:solidFill>
                  <a:srgbClr val="FF0B85"/>
                </a:solidFill>
                <a:latin typeface="AGaramond" pitchFamily="18" charset="0"/>
              </a:rPr>
              <a:t>conclusions</a:t>
            </a:r>
            <a:r>
              <a:rPr lang="en-US" sz="2400" smtClean="0">
                <a:latin typeface="AGaramond" pitchFamily="18" charset="0"/>
              </a:rPr>
              <a:t>.</a:t>
            </a:r>
            <a:endParaRPr lang="en-US" sz="2400" smtClean="0"/>
          </a:p>
          <a:p>
            <a:pPr>
              <a:buFont typeface="Wingdings" pitchFamily="2" charset="2"/>
              <a:buNone/>
            </a:pPr>
            <a:endParaRPr lang="en-US"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00125" y="714375"/>
            <a:ext cx="7848600" cy="1143000"/>
          </a:xfrm>
          <a:noFill/>
        </p:spPr>
        <p:txBody>
          <a:bodyPr/>
          <a:lstStyle/>
          <a:p>
            <a:r>
              <a:rPr lang="en-US" sz="4000" smtClean="0">
                <a:latin typeface="AGaramond" pitchFamily="18" charset="0"/>
              </a:rPr>
              <a:t>What is Research (cont.)?  </a:t>
            </a:r>
          </a:p>
        </p:txBody>
      </p:sp>
      <p:sp>
        <p:nvSpPr>
          <p:cNvPr id="11267" name="Rectangle 3"/>
          <p:cNvSpPr>
            <a:spLocks noGrp="1" noChangeArrowheads="1"/>
          </p:cNvSpPr>
          <p:nvPr>
            <p:ph type="body" sz="half" idx="1"/>
          </p:nvPr>
        </p:nvSpPr>
        <p:spPr>
          <a:xfrm>
            <a:off x="500063" y="2000250"/>
            <a:ext cx="7772400" cy="4267200"/>
          </a:xfrm>
          <a:noFill/>
        </p:spPr>
        <p:txBody>
          <a:bodyPr lIns="92075" tIns="46038" rIns="92075" bIns="46038"/>
          <a:lstStyle/>
          <a:p>
            <a:pPr>
              <a:buFont typeface="Wingdings" pitchFamily="2" charset="2"/>
              <a:buNone/>
            </a:pPr>
            <a:r>
              <a:rPr lang="en-US" sz="2800" b="1" smtClean="0">
                <a:latin typeface="AGaramond" pitchFamily="18" charset="0"/>
              </a:rPr>
              <a:t>CASE 4 </a:t>
            </a:r>
            <a:r>
              <a:rPr lang="en-US" sz="2800" smtClean="0">
                <a:latin typeface="AGaramond" pitchFamily="18" charset="0"/>
              </a:rPr>
              <a:t>is an example of research because:</a:t>
            </a:r>
          </a:p>
          <a:p>
            <a:pPr>
              <a:buFont typeface="Wingdings" pitchFamily="2" charset="2"/>
              <a:buNone/>
            </a:pPr>
            <a:endParaRPr lang="en-US" sz="2800" smtClean="0">
              <a:latin typeface="AGaramond" pitchFamily="18" charset="0"/>
            </a:endParaRPr>
          </a:p>
          <a:p>
            <a:r>
              <a:rPr lang="en-US" sz="2800" smtClean="0">
                <a:latin typeface="AGaramond" pitchFamily="18" charset="0"/>
              </a:rPr>
              <a:t>The researcher went through a sequence of steps which were in order and thus systematic.</a:t>
            </a:r>
          </a:p>
          <a:p>
            <a:pPr>
              <a:buFont typeface="Wingdings" pitchFamily="2" charset="2"/>
              <a:buNone/>
            </a:pPr>
            <a:endParaRPr lang="en-US" sz="2800" smtClean="0">
              <a:latin typeface="AGaramond" pitchFamily="18" charset="0"/>
            </a:endParaRPr>
          </a:p>
          <a:p>
            <a:r>
              <a:rPr lang="en-US" sz="2800" smtClean="0">
                <a:latin typeface="AGaramond" pitchFamily="18" charset="0"/>
              </a:rPr>
              <a:t>The researcher did not just jump at the conclusions, but used a scientific method of inquiry in reaching at conclusions.</a:t>
            </a:r>
            <a:endParaRPr 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1564</Words>
  <Application>Microsoft Office PowerPoint</Application>
  <PresentationFormat>On-screen Show (4:3)</PresentationFormat>
  <Paragraphs>204</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RESEARCH METHODOLOGY</vt:lpstr>
      <vt:lpstr>Course Objectives</vt:lpstr>
      <vt:lpstr>Course Contents</vt:lpstr>
      <vt:lpstr>What is Research?</vt:lpstr>
      <vt:lpstr>What is Research (cont.)?</vt:lpstr>
      <vt:lpstr>Slide 6</vt:lpstr>
      <vt:lpstr>What is Research (cont.)?</vt:lpstr>
      <vt:lpstr>What is Research (cont.)?</vt:lpstr>
      <vt:lpstr>What is Research (cont.)?  </vt:lpstr>
      <vt:lpstr>What is Research (cont.)?</vt:lpstr>
      <vt:lpstr>What is Research (cont.)?</vt:lpstr>
      <vt:lpstr>Two Important Characteristics</vt:lpstr>
      <vt:lpstr>Two Important Characteristics</vt:lpstr>
      <vt:lpstr>Two Important Characteristics (cont.)</vt:lpstr>
      <vt:lpstr>Two Important Characteristics</vt:lpstr>
      <vt:lpstr>Two Important Characteristics</vt:lpstr>
      <vt:lpstr>Two Important Characteristics</vt:lpstr>
      <vt:lpstr>The aims of research</vt:lpstr>
      <vt:lpstr>Research Type</vt:lpstr>
      <vt:lpstr>Research Type</vt:lpstr>
      <vt:lpstr>1)Basic/Pure/Fundamental Research</vt:lpstr>
      <vt:lpstr>1)Basic/Pure/Fundamental Research</vt:lpstr>
      <vt:lpstr>2) Exploratory Research</vt:lpstr>
      <vt:lpstr>3) Applied Research</vt:lpstr>
      <vt:lpstr>4) Development Research</vt:lpstr>
      <vt:lpstr>4) Development Research</vt:lpstr>
      <vt:lpstr>4) Development Research</vt:lpstr>
      <vt:lpstr>5) Design Research</vt:lpstr>
      <vt:lpstr>Major Stage of Work</vt:lpstr>
      <vt:lpstr>Preparing Research Proposal</vt:lpstr>
      <vt:lpstr>Organizing &amp; Conducting Research</vt:lpstr>
      <vt:lpstr>Writing Research Report</vt:lpstr>
      <vt:lpstr>Evaluating Research</vt:lpstr>
      <vt:lpstr>Capabilities Requirement</vt:lpstr>
      <vt:lpstr>Selecting &amp; Defining Research Problem</vt:lpstr>
      <vt:lpstr>Describing Methodology</vt:lpstr>
      <vt:lpstr>Data Collection</vt:lpstr>
      <vt:lpstr>Analyzing data &amp; Interpretation of Results</vt:lpstr>
      <vt:lpstr>Selecting a Problem</vt:lpstr>
      <vt:lpstr>Problem Selection Criteria (cont.)</vt:lpstr>
      <vt:lpstr>Problem Selection Criteria (cont.)</vt:lpstr>
      <vt:lpstr>Problem Selection Criteria (cont.)</vt:lpstr>
      <vt:lpstr>Problem Selection Criteria (cont.)</vt:lpstr>
      <vt:lpstr>Problem Selection Criteria </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feddy</dc:creator>
  <cp:lastModifiedBy>EMA</cp:lastModifiedBy>
  <cp:revision>10</cp:revision>
  <dcterms:created xsi:type="dcterms:W3CDTF">2013-01-02T01:15:37Z</dcterms:created>
  <dcterms:modified xsi:type="dcterms:W3CDTF">2013-03-26T02:39:54Z</dcterms:modified>
</cp:coreProperties>
</file>