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7"/>
  </p:notesMasterIdLst>
  <p:handoutMasterIdLst>
    <p:handoutMasterId r:id="rId88"/>
  </p:handoutMasterIdLst>
  <p:sldIdLst>
    <p:sldId id="256" r:id="rId3"/>
    <p:sldId id="257" r:id="rId4"/>
    <p:sldId id="341" r:id="rId5"/>
    <p:sldId id="314" r:id="rId6"/>
    <p:sldId id="316" r:id="rId7"/>
    <p:sldId id="317" r:id="rId8"/>
    <p:sldId id="318" r:id="rId9"/>
    <p:sldId id="343" r:id="rId10"/>
    <p:sldId id="344" r:id="rId11"/>
    <p:sldId id="319" r:id="rId12"/>
    <p:sldId id="320" r:id="rId13"/>
    <p:sldId id="321" r:id="rId14"/>
    <p:sldId id="322" r:id="rId15"/>
    <p:sldId id="323" r:id="rId16"/>
    <p:sldId id="325" r:id="rId17"/>
    <p:sldId id="326" r:id="rId18"/>
    <p:sldId id="327" r:id="rId19"/>
    <p:sldId id="328" r:id="rId20"/>
    <p:sldId id="329" r:id="rId21"/>
    <p:sldId id="330" r:id="rId22"/>
    <p:sldId id="331" r:id="rId23"/>
    <p:sldId id="258" r:id="rId24"/>
    <p:sldId id="262" r:id="rId25"/>
    <p:sldId id="259" r:id="rId26"/>
    <p:sldId id="260" r:id="rId27"/>
    <p:sldId id="261" r:id="rId28"/>
    <p:sldId id="263" r:id="rId29"/>
    <p:sldId id="264" r:id="rId30"/>
    <p:sldId id="265" r:id="rId31"/>
    <p:sldId id="266" r:id="rId32"/>
    <p:sldId id="267" r:id="rId33"/>
    <p:sldId id="268" r:id="rId34"/>
    <p:sldId id="269" r:id="rId35"/>
    <p:sldId id="270" r:id="rId36"/>
    <p:sldId id="271" r:id="rId37"/>
    <p:sldId id="272" r:id="rId38"/>
    <p:sldId id="273" r:id="rId39"/>
    <p:sldId id="274" r:id="rId40"/>
    <p:sldId id="276" r:id="rId41"/>
    <p:sldId id="277" r:id="rId42"/>
    <p:sldId id="279" r:id="rId43"/>
    <p:sldId id="278" r:id="rId44"/>
    <p:sldId id="332" r:id="rId45"/>
    <p:sldId id="281" r:id="rId46"/>
    <p:sldId id="280" r:id="rId47"/>
    <p:sldId id="282" r:id="rId48"/>
    <p:sldId id="283" r:id="rId49"/>
    <p:sldId id="289" r:id="rId50"/>
    <p:sldId id="285" r:id="rId51"/>
    <p:sldId id="286" r:id="rId52"/>
    <p:sldId id="287" r:id="rId53"/>
    <p:sldId id="288" r:id="rId54"/>
    <p:sldId id="291" r:id="rId55"/>
    <p:sldId id="292" r:id="rId56"/>
    <p:sldId id="293" r:id="rId57"/>
    <p:sldId id="346" r:id="rId58"/>
    <p:sldId id="348" r:id="rId59"/>
    <p:sldId id="350" r:id="rId60"/>
    <p:sldId id="347" r:id="rId61"/>
    <p:sldId id="349" r:id="rId62"/>
    <p:sldId id="294" r:id="rId63"/>
    <p:sldId id="333" r:id="rId64"/>
    <p:sldId id="334" r:id="rId65"/>
    <p:sldId id="335" r:id="rId66"/>
    <p:sldId id="336" r:id="rId67"/>
    <p:sldId id="295" r:id="rId68"/>
    <p:sldId id="296" r:id="rId69"/>
    <p:sldId id="337" r:id="rId70"/>
    <p:sldId id="339" r:id="rId71"/>
    <p:sldId id="297" r:id="rId72"/>
    <p:sldId id="298" r:id="rId73"/>
    <p:sldId id="299" r:id="rId74"/>
    <p:sldId id="301" r:id="rId75"/>
    <p:sldId id="302" r:id="rId76"/>
    <p:sldId id="303" r:id="rId77"/>
    <p:sldId id="304" r:id="rId78"/>
    <p:sldId id="305" r:id="rId79"/>
    <p:sldId id="308" r:id="rId80"/>
    <p:sldId id="307" r:id="rId81"/>
    <p:sldId id="340" r:id="rId82"/>
    <p:sldId id="313" r:id="rId83"/>
    <p:sldId id="309" r:id="rId84"/>
    <p:sldId id="342" r:id="rId85"/>
    <p:sldId id="345" r:id="rId86"/>
  </p:sldIdLst>
  <p:sldSz cx="9144000" cy="6858000" type="screen4x3"/>
  <p:notesSz cx="6815138"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06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3226" cy="497126"/>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sz="quarter" idx="1"/>
          </p:nvPr>
        </p:nvSpPr>
        <p:spPr>
          <a:xfrm>
            <a:off x="3860335" y="0"/>
            <a:ext cx="2953226" cy="497126"/>
          </a:xfrm>
          <a:prstGeom prst="rect">
            <a:avLst/>
          </a:prstGeom>
        </p:spPr>
        <p:txBody>
          <a:bodyPr vert="horz" lIns="91440" tIns="45720" rIns="91440" bIns="45720" rtlCol="0"/>
          <a:lstStyle>
            <a:lvl1pPr algn="r">
              <a:defRPr sz="1200"/>
            </a:lvl1pPr>
          </a:lstStyle>
          <a:p>
            <a:fld id="{BAFC0E70-8A40-4FE5-B63D-573A2C16EC49}" type="datetimeFigureOut">
              <a:rPr lang="en-US" smtClean="0"/>
              <a:pPr/>
              <a:t>10/20/2012</a:t>
            </a:fld>
            <a:endParaRPr lang="en-MY"/>
          </a:p>
        </p:txBody>
      </p:sp>
      <p:sp>
        <p:nvSpPr>
          <p:cNvPr id="4" name="Footer Placeholder 3"/>
          <p:cNvSpPr>
            <a:spLocks noGrp="1"/>
          </p:cNvSpPr>
          <p:nvPr>
            <p:ph type="ftr" sz="quarter" idx="2"/>
          </p:nvPr>
        </p:nvSpPr>
        <p:spPr>
          <a:xfrm>
            <a:off x="0" y="9443662"/>
            <a:ext cx="2953226" cy="497126"/>
          </a:xfrm>
          <a:prstGeom prst="rect">
            <a:avLst/>
          </a:prstGeom>
        </p:spPr>
        <p:txBody>
          <a:bodyPr vert="horz" lIns="91440" tIns="45720" rIns="91440" bIns="45720" rtlCol="0" anchor="b"/>
          <a:lstStyle>
            <a:lvl1pPr algn="l">
              <a:defRPr sz="1200"/>
            </a:lvl1pPr>
          </a:lstStyle>
          <a:p>
            <a:endParaRPr lang="en-MY"/>
          </a:p>
        </p:txBody>
      </p:sp>
      <p:sp>
        <p:nvSpPr>
          <p:cNvPr id="5" name="Slide Number Placeholder 4"/>
          <p:cNvSpPr>
            <a:spLocks noGrp="1"/>
          </p:cNvSpPr>
          <p:nvPr>
            <p:ph type="sldNum" sz="quarter" idx="3"/>
          </p:nvPr>
        </p:nvSpPr>
        <p:spPr>
          <a:xfrm>
            <a:off x="3860335" y="9443662"/>
            <a:ext cx="2953226" cy="497126"/>
          </a:xfrm>
          <a:prstGeom prst="rect">
            <a:avLst/>
          </a:prstGeom>
        </p:spPr>
        <p:txBody>
          <a:bodyPr vert="horz" lIns="91440" tIns="45720" rIns="91440" bIns="45720" rtlCol="0" anchor="b"/>
          <a:lstStyle>
            <a:lvl1pPr algn="r">
              <a:defRPr sz="1200"/>
            </a:lvl1pPr>
          </a:lstStyle>
          <a:p>
            <a:fld id="{B402B967-B1A1-4806-8490-9F7B37686191}" type="slidenum">
              <a:rPr lang="en-MY" smtClean="0"/>
              <a:pPr/>
              <a:t>‹#›</a:t>
            </a:fld>
            <a:endParaRPr lang="en-MY"/>
          </a:p>
        </p:txBody>
      </p:sp>
    </p:spTree>
    <p:extLst>
      <p:ext uri="{BB962C8B-B14F-4D97-AF65-F5344CB8AC3E}">
        <p14:creationId xmlns:p14="http://schemas.microsoft.com/office/powerpoint/2010/main" val="110597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2750" cy="4968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60800" y="0"/>
            <a:ext cx="2952750" cy="496888"/>
          </a:xfrm>
          <a:prstGeom prst="rect">
            <a:avLst/>
          </a:prstGeom>
        </p:spPr>
        <p:txBody>
          <a:bodyPr vert="horz" lIns="91440" tIns="45720" rIns="91440" bIns="45720" rtlCol="0"/>
          <a:lstStyle>
            <a:lvl1pPr algn="r">
              <a:defRPr sz="1200"/>
            </a:lvl1pPr>
          </a:lstStyle>
          <a:p>
            <a:fld id="{27698F7D-455E-4036-9BC5-F697B771AE09}" type="datetimeFigureOut">
              <a:rPr lang="en-US" smtClean="0"/>
              <a:pPr/>
              <a:t>10/20/2012</a:t>
            </a:fld>
            <a:endParaRPr lang="en-SG"/>
          </a:p>
        </p:txBody>
      </p:sp>
      <p:sp>
        <p:nvSpPr>
          <p:cNvPr id="4" name="Slide Image Placeholder 3"/>
          <p:cNvSpPr>
            <a:spLocks noGrp="1" noRot="1" noChangeAspect="1"/>
          </p:cNvSpPr>
          <p:nvPr>
            <p:ph type="sldImg" idx="2"/>
          </p:nvPr>
        </p:nvSpPr>
        <p:spPr>
          <a:xfrm>
            <a:off x="923925" y="746125"/>
            <a:ext cx="4968875" cy="372745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1038" y="4722813"/>
            <a:ext cx="5453062" cy="44735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9444038"/>
            <a:ext cx="2952750" cy="4968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60800" y="9444038"/>
            <a:ext cx="2952750" cy="496887"/>
          </a:xfrm>
          <a:prstGeom prst="rect">
            <a:avLst/>
          </a:prstGeom>
        </p:spPr>
        <p:txBody>
          <a:bodyPr vert="horz" lIns="91440" tIns="45720" rIns="91440" bIns="45720" rtlCol="0" anchor="b"/>
          <a:lstStyle>
            <a:lvl1pPr algn="r">
              <a:defRPr sz="1200"/>
            </a:lvl1pPr>
          </a:lstStyle>
          <a:p>
            <a:fld id="{053DBED2-5BDD-42BC-A6FB-0D74D4EF95C2}" type="slidenum">
              <a:rPr lang="en-SG" smtClean="0"/>
              <a:pPr/>
              <a:t>‹#›</a:t>
            </a:fld>
            <a:endParaRPr lang="en-SG"/>
          </a:p>
        </p:txBody>
      </p:sp>
    </p:spTree>
    <p:extLst>
      <p:ext uri="{BB962C8B-B14F-4D97-AF65-F5344CB8AC3E}">
        <p14:creationId xmlns:p14="http://schemas.microsoft.com/office/powerpoint/2010/main" val="108944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7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8D3CF8-0FB5-46A0-A135-6941488271F8}" type="slidenum">
              <a:rPr lang="en-US" smtClean="0"/>
              <a:pPr/>
              <a:t>5</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95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2A00E05-84E7-494D-85A7-612510C03B10}" type="slidenum">
              <a:rPr lang="en-US" smtClean="0"/>
              <a:pPr/>
              <a:t>17</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2519046-8570-4606-816A-8924467BCAD8}" type="slidenum">
              <a:rPr lang="en-US" smtClean="0"/>
              <a:pPr/>
              <a:t>18</a:t>
            </a:fld>
            <a:endParaRPr lang="en-US" smtClean="0"/>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05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1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A4DE3D-79DB-4EAF-A6EB-5633CA5A4C35}" type="slidenum">
              <a:rPr lang="en-US" smtClean="0"/>
              <a:pPr/>
              <a:t>19</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2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092EC8-EDF5-4594-A9F1-1B28A0C1D56D}" type="slidenum">
              <a:rPr lang="en-US" smtClean="0"/>
              <a:pPr/>
              <a:t>20</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36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36B5D3-0D16-4153-9C21-1A8BE97656BE}" type="slidenum">
              <a:rPr lang="en-US" smtClean="0"/>
              <a:pPr/>
              <a:t>21</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p:spPr>
      </p:sp>
      <p:sp>
        <p:nvSpPr>
          <p:cNvPr id="1290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90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2BF2C6-0F31-4D5E-B46F-99FF2965DF59}" type="slidenum">
              <a:rPr lang="en-US" smtClean="0"/>
              <a:pPr/>
              <a:t>43</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A56907-9321-4EA3-BF0F-3CE20E5B56A6}" type="slidenum">
              <a:rPr lang="en-US" smtClean="0"/>
              <a:pPr/>
              <a:t>62</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2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2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864E88-D149-4A99-AF90-327331C054B9}" type="slidenum">
              <a:rPr lang="en-US" smtClean="0"/>
              <a:pPr/>
              <a:t>63</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p:spPr>
      </p:sp>
      <p:sp>
        <p:nvSpPr>
          <p:cNvPr id="143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3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9011A4B-060D-462E-858D-947EE4416556}" type="slidenum">
              <a:rPr lang="en-US" smtClean="0"/>
              <a:pPr/>
              <a:t>64</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4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7C4EA0-4CC9-4812-8BD3-A22286D4D83B}" type="slidenum">
              <a:rPr lang="en-US" smtClean="0"/>
              <a:pPr/>
              <a:t>65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A3C1BF-A2C2-4B96-BA3A-DDC45D0829D1}" type="slidenum">
              <a:rPr lang="en-US" smtClean="0"/>
              <a:pPr/>
              <a:t>6</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p:spPr>
      </p:sp>
      <p:sp>
        <p:nvSpPr>
          <p:cNvPr id="148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8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C01989-4E81-4219-AA0B-6F7CA153235C}" type="slidenum">
              <a:rPr lang="en-US" smtClean="0"/>
              <a:pPr/>
              <a:t>68</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p:spPr>
      </p:sp>
      <p:sp>
        <p:nvSpPr>
          <p:cNvPr id="148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8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C01989-4E81-4219-AA0B-6F7CA153235C}" type="slidenum">
              <a:rPr lang="en-US" smtClean="0"/>
              <a:pPr/>
              <a:t>69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9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247668-09AD-4A5B-ADED-7E8DF94F2513}" type="slidenum">
              <a:rPr lang="en-US" smtClean="0"/>
              <a:pPr/>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8B5865-35B8-4C03-BE65-68EBD4863DD4}" type="slidenum">
              <a:rPr lang="en-US" smtClean="0"/>
              <a:pPr/>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93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EE29BB-24AC-4DBE-998C-E956D333890B}" type="slidenum">
              <a:rPr lang="en-US" smtClean="0"/>
              <a:pPr/>
              <a:t>11</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28A03D1-F3DF-4917-8F40-05903F0A84AD}" type="slidenum">
              <a:rPr lang="en-US" smtClean="0"/>
              <a:pPr/>
              <a:t>12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34C1E6-A67D-4C8C-A71F-794763971048}" type="slidenum">
              <a:rPr lang="en-US" smtClean="0"/>
              <a:pPr/>
              <a:t>14</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75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DDE7F3-FBDC-428E-95C1-0FEDACBFA3EE}" type="slidenum">
              <a:rPr lang="en-US" smtClean="0"/>
              <a:pPr/>
              <a:t>15</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85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3807D1-05DE-4FD6-B8AB-0C611D5AFA01}" type="slidenum">
              <a:rPr lang="en-US" smtClean="0"/>
              <a:pPr/>
              <a:t>16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19" name="Footer Placeholder 18"/>
          <p:cNvSpPr>
            <a:spLocks noGrp="1"/>
          </p:cNvSpPr>
          <p:nvPr>
            <p:ph type="ftr" sz="quarter" idx="11"/>
          </p:nvPr>
        </p:nvSpPr>
        <p:spPr/>
        <p:txBody>
          <a:bodyPr/>
          <a:lstStyle/>
          <a:p>
            <a:endParaRPr lang="en-MY"/>
          </a:p>
        </p:txBody>
      </p:sp>
      <p:sp>
        <p:nvSpPr>
          <p:cNvPr id="27" name="Slide Number Placeholder 26"/>
          <p:cNvSpPr>
            <a:spLocks noGrp="1"/>
          </p:cNvSpPr>
          <p:nvPr>
            <p:ph type="sldNum" sz="quarter" idx="12"/>
          </p:nvPr>
        </p:nvSpPr>
        <p:spPr/>
        <p:txBody>
          <a:bodyPr/>
          <a:lstStyle/>
          <a:p>
            <a:fld id="{3A32FA81-7BA1-4BDC-BB6C-B0ABB13C6C68}" type="slidenum">
              <a:rPr lang="en-MY" smtClean="0"/>
              <a:pPr/>
              <a:t>‹#›</a:t>
            </a:fld>
            <a:endParaRPr lang="en-MY"/>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3A32FA81-7BA1-4BDC-BB6C-B0ABB13C6C68}"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3A32FA81-7BA1-4BDC-BB6C-B0ABB13C6C68}" type="slidenum">
              <a:rPr lang="en-MY" smtClean="0"/>
              <a:pPr/>
              <a:t>‹#›</a:t>
            </a:fld>
            <a:endParaRPr lang="en-MY"/>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52C76BB-E023-4633-B71B-C6C6DE3770A8}" type="datetimeFigureOut">
              <a:rPr lang="en-US" smtClean="0">
                <a:solidFill>
                  <a:srgbClr val="DBF5F9">
                    <a:shade val="90000"/>
                  </a:srgbClr>
                </a:solidFill>
              </a:rPr>
              <a:pPr/>
              <a:t>10/20/2012</a:t>
            </a:fld>
            <a:endParaRPr lang="en-MY">
              <a:solidFill>
                <a:srgbClr val="DBF5F9">
                  <a:shade val="90000"/>
                </a:srgbClr>
              </a:solidFill>
            </a:endParaRPr>
          </a:p>
        </p:txBody>
      </p:sp>
      <p:sp>
        <p:nvSpPr>
          <p:cNvPr id="19" name="Footer Placeholder 18"/>
          <p:cNvSpPr>
            <a:spLocks noGrp="1"/>
          </p:cNvSpPr>
          <p:nvPr>
            <p:ph type="ftr" sz="quarter" idx="11"/>
          </p:nvPr>
        </p:nvSpPr>
        <p:spPr/>
        <p:txBody>
          <a:bodyPr/>
          <a:lstStyle/>
          <a:p>
            <a:endParaRPr lang="en-MY">
              <a:solidFill>
                <a:srgbClr val="DBF5F9">
                  <a:shade val="90000"/>
                </a:srgbClr>
              </a:solidFill>
            </a:endParaRPr>
          </a:p>
        </p:txBody>
      </p:sp>
      <p:sp>
        <p:nvSpPr>
          <p:cNvPr id="27" name="Slide Number Placeholder 26"/>
          <p:cNvSpPr>
            <a:spLocks noGrp="1"/>
          </p:cNvSpPr>
          <p:nvPr>
            <p:ph type="sldNum" sz="quarter" idx="12"/>
          </p:nvPr>
        </p:nvSpPr>
        <p:spPr/>
        <p:txBody>
          <a:bodyPr/>
          <a:lstStyle/>
          <a:p>
            <a:fld id="{3A32FA81-7BA1-4BDC-BB6C-B0ABB13C6C68}" type="slidenum">
              <a:rPr lang="en-MY" smtClean="0">
                <a:solidFill>
                  <a:srgbClr val="DBF5F9">
                    <a:shade val="90000"/>
                  </a:srgbClr>
                </a:solidFill>
              </a:rPr>
              <a:pPr/>
              <a:t>‹#›</a:t>
            </a:fld>
            <a:endParaRPr lang="en-MY">
              <a:solidFill>
                <a:srgbClr val="DBF5F9">
                  <a:shade val="90000"/>
                </a:srgbClr>
              </a:solidFill>
            </a:endParaRPr>
          </a:p>
        </p:txBody>
      </p:sp>
    </p:spTree>
    <p:extLst>
      <p:ext uri="{BB962C8B-B14F-4D97-AF65-F5344CB8AC3E}">
        <p14:creationId xmlns:p14="http://schemas.microsoft.com/office/powerpoint/2010/main" val="307214007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5" name="Footer Placeholder 4"/>
          <p:cNvSpPr>
            <a:spLocks noGrp="1"/>
          </p:cNvSpPr>
          <p:nvPr>
            <p:ph type="ftr" sz="quarter" idx="11"/>
          </p:nvPr>
        </p:nvSpPr>
        <p:spPr/>
        <p:txBody>
          <a:bodyPr/>
          <a:lstStyle/>
          <a:p>
            <a:endParaRPr lang="en-MY">
              <a:solidFill>
                <a:srgbClr val="04617B">
                  <a:shade val="90000"/>
                </a:srgbClr>
              </a:solidFill>
            </a:endParaRPr>
          </a:p>
        </p:txBody>
      </p:sp>
      <p:sp>
        <p:nvSpPr>
          <p:cNvPr id="6" name="Slide Number Placeholder 5"/>
          <p:cNvSpPr>
            <a:spLocks noGrp="1"/>
          </p:cNvSpPr>
          <p:nvPr>
            <p:ph type="sldNum" sz="quarter" idx="12"/>
          </p:nvPr>
        </p:nvSpPr>
        <p:spPr/>
        <p:txBody>
          <a:body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spTree>
    <p:extLst>
      <p:ext uri="{BB962C8B-B14F-4D97-AF65-F5344CB8AC3E}">
        <p14:creationId xmlns:p14="http://schemas.microsoft.com/office/powerpoint/2010/main" val="15852414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2C76BB-E023-4633-B71B-C6C6DE3770A8}" type="datetimeFigureOut">
              <a:rPr lang="en-US" smtClean="0">
                <a:solidFill>
                  <a:srgbClr val="DBF5F9">
                    <a:shade val="90000"/>
                  </a:srgbClr>
                </a:solidFill>
              </a:rPr>
              <a:pPr/>
              <a:t>10/20/2012</a:t>
            </a:fld>
            <a:endParaRPr lang="en-MY">
              <a:solidFill>
                <a:srgbClr val="DBF5F9">
                  <a:shade val="90000"/>
                </a:srgbClr>
              </a:solidFill>
            </a:endParaRPr>
          </a:p>
        </p:txBody>
      </p:sp>
      <p:sp>
        <p:nvSpPr>
          <p:cNvPr id="5" name="Footer Placeholder 4"/>
          <p:cNvSpPr>
            <a:spLocks noGrp="1"/>
          </p:cNvSpPr>
          <p:nvPr>
            <p:ph type="ftr" sz="quarter" idx="11"/>
          </p:nvPr>
        </p:nvSpPr>
        <p:spPr/>
        <p:txBody>
          <a:bodyPr/>
          <a:lstStyle/>
          <a:p>
            <a:endParaRPr lang="en-MY">
              <a:solidFill>
                <a:srgbClr val="DBF5F9">
                  <a:shade val="90000"/>
                </a:srgbClr>
              </a:solidFill>
            </a:endParaRPr>
          </a:p>
        </p:txBody>
      </p:sp>
      <p:sp>
        <p:nvSpPr>
          <p:cNvPr id="6" name="Slide Number Placeholder 5"/>
          <p:cNvSpPr>
            <a:spLocks noGrp="1"/>
          </p:cNvSpPr>
          <p:nvPr>
            <p:ph type="sldNum" sz="quarter" idx="12"/>
          </p:nvPr>
        </p:nvSpPr>
        <p:spPr/>
        <p:txBody>
          <a:bodyPr/>
          <a:lstStyle/>
          <a:p>
            <a:fld id="{3A32FA81-7BA1-4BDC-BB6C-B0ABB13C6C68}" type="slidenum">
              <a:rPr lang="en-MY" smtClean="0">
                <a:solidFill>
                  <a:srgbClr val="DBF5F9">
                    <a:shade val="90000"/>
                  </a:srgbClr>
                </a:solidFill>
              </a:rPr>
              <a:pPr/>
              <a:t>‹#›</a:t>
            </a:fld>
            <a:endParaRPr lang="en-MY">
              <a:solidFill>
                <a:srgbClr val="DBF5F9">
                  <a:shade val="90000"/>
                </a:srgbClr>
              </a:solidFill>
            </a:endParaRPr>
          </a:p>
        </p:txBody>
      </p:sp>
    </p:spTree>
    <p:extLst>
      <p:ext uri="{BB962C8B-B14F-4D97-AF65-F5344CB8AC3E}">
        <p14:creationId xmlns:p14="http://schemas.microsoft.com/office/powerpoint/2010/main" val="47475924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6" name="Footer Placeholder 5"/>
          <p:cNvSpPr>
            <a:spLocks noGrp="1"/>
          </p:cNvSpPr>
          <p:nvPr>
            <p:ph type="ftr" sz="quarter" idx="11"/>
          </p:nvPr>
        </p:nvSpPr>
        <p:spPr/>
        <p:txBody>
          <a:bodyPr/>
          <a:lstStyle/>
          <a:p>
            <a:endParaRPr lang="en-MY">
              <a:solidFill>
                <a:srgbClr val="04617B">
                  <a:shade val="90000"/>
                </a:srgbClr>
              </a:solidFill>
            </a:endParaRPr>
          </a:p>
        </p:txBody>
      </p:sp>
      <p:sp>
        <p:nvSpPr>
          <p:cNvPr id="7" name="Slide Number Placeholder 6"/>
          <p:cNvSpPr>
            <a:spLocks noGrp="1"/>
          </p:cNvSpPr>
          <p:nvPr>
            <p:ph type="sldNum" sz="quarter" idx="12"/>
          </p:nvPr>
        </p:nvSpPr>
        <p:spPr/>
        <p:txBody>
          <a:body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spTree>
    <p:extLst>
      <p:ext uri="{BB962C8B-B14F-4D97-AF65-F5344CB8AC3E}">
        <p14:creationId xmlns:p14="http://schemas.microsoft.com/office/powerpoint/2010/main" val="3178528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8" name="Footer Placeholder 7"/>
          <p:cNvSpPr>
            <a:spLocks noGrp="1"/>
          </p:cNvSpPr>
          <p:nvPr>
            <p:ph type="ftr" sz="quarter" idx="11"/>
          </p:nvPr>
        </p:nvSpPr>
        <p:spPr/>
        <p:txBody>
          <a:bodyPr/>
          <a:lstStyle/>
          <a:p>
            <a:endParaRPr lang="en-MY">
              <a:solidFill>
                <a:srgbClr val="04617B">
                  <a:shade val="90000"/>
                </a:srgbClr>
              </a:solidFill>
            </a:endParaRPr>
          </a:p>
        </p:txBody>
      </p:sp>
      <p:sp>
        <p:nvSpPr>
          <p:cNvPr id="9" name="Slide Number Placeholder 8"/>
          <p:cNvSpPr>
            <a:spLocks noGrp="1"/>
          </p:cNvSpPr>
          <p:nvPr>
            <p:ph type="sldNum" sz="quarter" idx="12"/>
          </p:nvPr>
        </p:nvSpPr>
        <p:spPr/>
        <p:txBody>
          <a:body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spTree>
    <p:extLst>
      <p:ext uri="{BB962C8B-B14F-4D97-AF65-F5344CB8AC3E}">
        <p14:creationId xmlns:p14="http://schemas.microsoft.com/office/powerpoint/2010/main" val="11887071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4" name="Footer Placeholder 3"/>
          <p:cNvSpPr>
            <a:spLocks noGrp="1"/>
          </p:cNvSpPr>
          <p:nvPr>
            <p:ph type="ftr" sz="quarter" idx="11"/>
          </p:nvPr>
        </p:nvSpPr>
        <p:spPr/>
        <p:txBody>
          <a:bodyPr/>
          <a:lstStyle/>
          <a:p>
            <a:endParaRPr lang="en-MY">
              <a:solidFill>
                <a:srgbClr val="04617B">
                  <a:shade val="90000"/>
                </a:srgbClr>
              </a:solidFill>
            </a:endParaRPr>
          </a:p>
        </p:txBody>
      </p:sp>
      <p:sp>
        <p:nvSpPr>
          <p:cNvPr id="5" name="Slide Number Placeholder 4"/>
          <p:cNvSpPr>
            <a:spLocks noGrp="1"/>
          </p:cNvSpPr>
          <p:nvPr>
            <p:ph type="sldNum" sz="quarter" idx="12"/>
          </p:nvPr>
        </p:nvSpPr>
        <p:spPr/>
        <p:txBody>
          <a:body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spTree>
    <p:extLst>
      <p:ext uri="{BB962C8B-B14F-4D97-AF65-F5344CB8AC3E}">
        <p14:creationId xmlns:p14="http://schemas.microsoft.com/office/powerpoint/2010/main" val="457660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3" name="Footer Placeholder 2"/>
          <p:cNvSpPr>
            <a:spLocks noGrp="1"/>
          </p:cNvSpPr>
          <p:nvPr>
            <p:ph type="ftr" sz="quarter" idx="11"/>
          </p:nvPr>
        </p:nvSpPr>
        <p:spPr/>
        <p:txBody>
          <a:bodyPr/>
          <a:lstStyle/>
          <a:p>
            <a:endParaRPr lang="en-MY">
              <a:solidFill>
                <a:srgbClr val="04617B">
                  <a:shade val="90000"/>
                </a:srgbClr>
              </a:solidFill>
            </a:endParaRPr>
          </a:p>
        </p:txBody>
      </p:sp>
      <p:sp>
        <p:nvSpPr>
          <p:cNvPr id="4" name="Slide Number Placeholder 3"/>
          <p:cNvSpPr>
            <a:spLocks noGrp="1"/>
          </p:cNvSpPr>
          <p:nvPr>
            <p:ph type="sldNum" sz="quarter" idx="12"/>
          </p:nvPr>
        </p:nvSpPr>
        <p:spPr/>
        <p:txBody>
          <a:body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spTree>
    <p:extLst>
      <p:ext uri="{BB962C8B-B14F-4D97-AF65-F5344CB8AC3E}">
        <p14:creationId xmlns:p14="http://schemas.microsoft.com/office/powerpoint/2010/main" val="3732753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6" name="Footer Placeholder 5"/>
          <p:cNvSpPr>
            <a:spLocks noGrp="1"/>
          </p:cNvSpPr>
          <p:nvPr>
            <p:ph type="ftr" sz="quarter" idx="11"/>
          </p:nvPr>
        </p:nvSpPr>
        <p:spPr/>
        <p:txBody>
          <a:bodyPr/>
          <a:lstStyle/>
          <a:p>
            <a:endParaRPr lang="en-MY">
              <a:solidFill>
                <a:srgbClr val="04617B">
                  <a:shade val="90000"/>
                </a:srgbClr>
              </a:solidFill>
            </a:endParaRPr>
          </a:p>
        </p:txBody>
      </p:sp>
      <p:sp>
        <p:nvSpPr>
          <p:cNvPr id="7" name="Slide Number Placeholder 6"/>
          <p:cNvSpPr>
            <a:spLocks noGrp="1"/>
          </p:cNvSpPr>
          <p:nvPr>
            <p:ph type="sldNum" sz="quarter" idx="12"/>
          </p:nvPr>
        </p:nvSpPr>
        <p:spPr/>
        <p:txBody>
          <a:body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spTree>
    <p:extLst>
      <p:ext uri="{BB962C8B-B14F-4D97-AF65-F5344CB8AC3E}">
        <p14:creationId xmlns:p14="http://schemas.microsoft.com/office/powerpoint/2010/main" val="2985517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3A32FA81-7BA1-4BDC-BB6C-B0ABB13C6C68}" type="slidenum">
              <a:rPr lang="en-MY" smtClean="0"/>
              <a:pPr/>
              <a:t>‹#›</a:t>
            </a:fld>
            <a:endParaRPr lang="en-MY"/>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6" name="Footer Placeholder 5"/>
          <p:cNvSpPr>
            <a:spLocks noGrp="1"/>
          </p:cNvSpPr>
          <p:nvPr>
            <p:ph type="ftr" sz="quarter" idx="11"/>
          </p:nvPr>
        </p:nvSpPr>
        <p:spPr/>
        <p:txBody>
          <a:bodyPr/>
          <a:lstStyle/>
          <a:p>
            <a:endParaRPr lang="en-MY">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761922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5" name="Footer Placeholder 4"/>
          <p:cNvSpPr>
            <a:spLocks noGrp="1"/>
          </p:cNvSpPr>
          <p:nvPr>
            <p:ph type="ftr" sz="quarter" idx="11"/>
          </p:nvPr>
        </p:nvSpPr>
        <p:spPr/>
        <p:txBody>
          <a:bodyPr/>
          <a:lstStyle/>
          <a:p>
            <a:endParaRPr lang="en-MY">
              <a:solidFill>
                <a:srgbClr val="04617B">
                  <a:shade val="90000"/>
                </a:srgbClr>
              </a:solidFill>
            </a:endParaRPr>
          </a:p>
        </p:txBody>
      </p:sp>
      <p:sp>
        <p:nvSpPr>
          <p:cNvPr id="6" name="Slide Number Placeholder 5"/>
          <p:cNvSpPr>
            <a:spLocks noGrp="1"/>
          </p:cNvSpPr>
          <p:nvPr>
            <p:ph type="sldNum" sz="quarter" idx="12"/>
          </p:nvPr>
        </p:nvSpPr>
        <p:spPr/>
        <p:txBody>
          <a:body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spTree>
    <p:extLst>
      <p:ext uri="{BB962C8B-B14F-4D97-AF65-F5344CB8AC3E}">
        <p14:creationId xmlns:p14="http://schemas.microsoft.com/office/powerpoint/2010/main" val="293340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5" name="Footer Placeholder 4"/>
          <p:cNvSpPr>
            <a:spLocks noGrp="1"/>
          </p:cNvSpPr>
          <p:nvPr>
            <p:ph type="ftr" sz="quarter" idx="11"/>
          </p:nvPr>
        </p:nvSpPr>
        <p:spPr/>
        <p:txBody>
          <a:bodyPr/>
          <a:lstStyle/>
          <a:p>
            <a:endParaRPr lang="en-MY">
              <a:solidFill>
                <a:srgbClr val="04617B">
                  <a:shade val="90000"/>
                </a:srgbClr>
              </a:solidFill>
            </a:endParaRPr>
          </a:p>
        </p:txBody>
      </p:sp>
      <p:sp>
        <p:nvSpPr>
          <p:cNvPr id="6" name="Slide Number Placeholder 5"/>
          <p:cNvSpPr>
            <a:spLocks noGrp="1"/>
          </p:cNvSpPr>
          <p:nvPr>
            <p:ph type="sldNum" sz="quarter" idx="12"/>
          </p:nvPr>
        </p:nvSpPr>
        <p:spPr/>
        <p:txBody>
          <a:body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spTree>
    <p:extLst>
      <p:ext uri="{BB962C8B-B14F-4D97-AF65-F5344CB8AC3E}">
        <p14:creationId xmlns:p14="http://schemas.microsoft.com/office/powerpoint/2010/main" val="832972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3A32FA81-7BA1-4BDC-BB6C-B0ABB13C6C68}" type="slidenum">
              <a:rPr lang="en-MY" smtClean="0"/>
              <a:pPr/>
              <a:t>‹#›</a:t>
            </a:fld>
            <a:endParaRPr lang="en-MY"/>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3A32FA81-7BA1-4BDC-BB6C-B0ABB13C6C68}" type="slidenum">
              <a:rPr lang="en-MY" smtClean="0"/>
              <a:pPr/>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3A32FA81-7BA1-4BDC-BB6C-B0ABB13C6C68}" type="slidenum">
              <a:rPr lang="en-MY" smtClean="0"/>
              <a:pPr/>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3A32FA81-7BA1-4BDC-BB6C-B0ABB13C6C68}" type="slidenum">
              <a:rPr lang="en-MY" smtClean="0"/>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3A32FA81-7BA1-4BDC-BB6C-B0ABB13C6C68}"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3A32FA81-7BA1-4BDC-BB6C-B0ABB13C6C68}" type="slidenum">
              <a:rPr lang="en-MY" smtClean="0"/>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2C76BB-E023-4633-B71B-C6C6DE3770A8}" type="datetimeFigureOut">
              <a:rPr lang="en-US" smtClean="0"/>
              <a:pPr/>
              <a:t>10/20/2012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a:xfrm>
            <a:off x="8077200" y="6356350"/>
            <a:ext cx="609600" cy="365125"/>
          </a:xfrm>
        </p:spPr>
        <p:txBody>
          <a:bodyPr/>
          <a:lstStyle/>
          <a:p>
            <a:fld id="{3A32FA81-7BA1-4BDC-BB6C-B0ABB13C6C68}" type="slidenum">
              <a:rPr lang="en-MY" smtClean="0"/>
              <a:pPr/>
              <a:t>‹#›</a:t>
            </a:fld>
            <a:endParaRPr lang="en-MY"/>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2C76BB-E023-4633-B71B-C6C6DE3770A8}" type="datetimeFigureOut">
              <a:rPr lang="en-US" smtClean="0"/>
              <a:pPr/>
              <a:t>10/20/2012</a:t>
            </a:fld>
            <a:endParaRPr lang="en-MY"/>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MY"/>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32FA81-7BA1-4BDC-BB6C-B0ABB13C6C68}" type="slidenum">
              <a:rPr lang="en-MY" smtClean="0"/>
              <a:pPr/>
              <a:t>‹#›</a:t>
            </a:fld>
            <a:endParaRPr lang="en-MY"/>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2C76BB-E023-4633-B71B-C6C6DE3770A8}" type="datetimeFigureOut">
              <a:rPr lang="en-US" smtClean="0">
                <a:solidFill>
                  <a:srgbClr val="04617B">
                    <a:shade val="90000"/>
                  </a:srgbClr>
                </a:solidFill>
              </a:rPr>
              <a:pPr/>
              <a:t>10/20/2012</a:t>
            </a:fld>
            <a:endParaRPr lang="en-MY">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MY">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32FA81-7BA1-4BDC-BB6C-B0ABB13C6C68}" type="slidenum">
              <a:rPr lang="en-MY" smtClean="0">
                <a:solidFill>
                  <a:srgbClr val="04617B">
                    <a:shade val="90000"/>
                  </a:srgbClr>
                </a:solidFill>
              </a:rPr>
              <a:pPr/>
              <a:t>‹#›</a:t>
            </a:fld>
            <a:endParaRPr lang="en-MY">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023664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image" Target="../media/image23.gif"/><Relationship Id="rId1" Type="http://schemas.openxmlformats.org/officeDocument/2006/relationships/slideLayout" Target="../slideLayouts/slideLayout2.xml"/><Relationship Id="rId4" Type="http://schemas.openxmlformats.org/officeDocument/2006/relationships/image" Target="../media/image25.gif"/></Relationships>
</file>

<file path=ppt/slides/_rels/slide4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7.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8.gi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9.gi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1.gi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2.gi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ANALYSIS</a:t>
            </a:r>
            <a:endParaRPr lang="en-MY" dirty="0"/>
          </a:p>
        </p:txBody>
      </p:sp>
      <p:sp>
        <p:nvSpPr>
          <p:cNvPr id="3" name="Subtitle 2"/>
          <p:cNvSpPr>
            <a:spLocks noGrp="1"/>
          </p:cNvSpPr>
          <p:nvPr>
            <p:ph type="subTitle" idx="1"/>
          </p:nvPr>
        </p:nvSpPr>
        <p:spPr/>
        <p:txBody>
          <a:bodyPr/>
          <a:lstStyle/>
          <a:p>
            <a:r>
              <a:rPr lang="en-US" dirty="0" smtClean="0"/>
              <a:t>BY JUSTIN BIEBER</a:t>
            </a:r>
          </a:p>
          <a:p>
            <a:r>
              <a:rPr lang="en-US" dirty="0" smtClean="0"/>
              <a:t>RESA-FKA</a:t>
            </a:r>
            <a:endParaRPr lang="en-MY"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104" y="4365104"/>
            <a:ext cx="2880320" cy="1715600"/>
          </a:xfrm>
          <a:prstGeom prst="rect">
            <a:avLst/>
          </a:prstGeom>
          <a:noFill/>
          <a:ln w="9525">
            <a:solidFill>
              <a:srgbClr val="FFFF00"/>
            </a:solidFill>
            <a:miter lim="800000"/>
            <a:headEnd/>
            <a:tailEnd/>
          </a:ln>
          <a:effectLst>
            <a:outerShdw dist="35921" dir="2700000" algn="ctr" rotWithShape="0">
              <a:schemeClr val="bg2"/>
            </a:outerShdw>
            <a:reflection blurRad="6350" stA="52000" endA="300" endPos="35000" dir="5400000" sy="-100000" algn="bl" rotWithShape="0"/>
          </a:effectLst>
          <a:extLst>
            <a:ext uri="{909E8E84-426E-40DD-AFC4-6F175D3DCCD1}">
              <a14:hiddenFill xmlns:a14="http://schemas.microsoft.com/office/drawing/2010/main">
                <a:solidFill>
                  <a:schemeClr val="accent1"/>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eaLnBrk="1" hangingPunct="1"/>
            <a:r>
              <a:rPr lang="en-US" sz="4800" b="1" dirty="0" smtClean="0"/>
              <a:t>Trial Test</a:t>
            </a:r>
          </a:p>
        </p:txBody>
      </p:sp>
      <p:sp>
        <p:nvSpPr>
          <p:cNvPr id="19459" name="Rectangle 3"/>
          <p:cNvSpPr>
            <a:spLocks noGrp="1" noChangeArrowheads="1"/>
          </p:cNvSpPr>
          <p:nvPr>
            <p:ph type="body" idx="1"/>
          </p:nvPr>
        </p:nvSpPr>
        <p:spPr/>
        <p:txBody>
          <a:bodyPr>
            <a:normAutofit lnSpcReduction="10000"/>
          </a:bodyPr>
          <a:lstStyle/>
          <a:p>
            <a:pPr eaLnBrk="1" hangingPunct="1"/>
            <a:endParaRPr lang="en-US" sz="2400" dirty="0" smtClean="0">
              <a:solidFill>
                <a:srgbClr val="0000FF"/>
              </a:solidFill>
            </a:endParaRPr>
          </a:p>
          <a:p>
            <a:pPr eaLnBrk="1" hangingPunct="1">
              <a:buNone/>
            </a:pPr>
            <a:r>
              <a:rPr lang="en-US" sz="2400" dirty="0" smtClean="0">
                <a:latin typeface="Calibri" pitchFamily="34" charset="0"/>
              </a:rPr>
              <a:t>Do a simple trial test, so that :</a:t>
            </a:r>
          </a:p>
          <a:p>
            <a:pPr eaLnBrk="1" hangingPunct="1">
              <a:buNone/>
            </a:pPr>
            <a:endParaRPr lang="en-US" sz="2400" dirty="0" smtClean="0">
              <a:latin typeface="Calibri" pitchFamily="34" charset="0"/>
            </a:endParaRPr>
          </a:p>
          <a:p>
            <a:pPr eaLnBrk="1" hangingPunct="1"/>
            <a:r>
              <a:rPr lang="en-US" sz="2400" dirty="0" smtClean="0">
                <a:latin typeface="Calibri" pitchFamily="34" charset="0"/>
              </a:rPr>
              <a:t>to ensure that all parts in the testing set-up function well</a:t>
            </a:r>
          </a:p>
          <a:p>
            <a:pPr eaLnBrk="1" hangingPunct="1"/>
            <a:endParaRPr lang="en-US" sz="2400" dirty="0" smtClean="0">
              <a:latin typeface="Calibri" pitchFamily="34" charset="0"/>
            </a:endParaRPr>
          </a:p>
          <a:p>
            <a:pPr eaLnBrk="1" hangingPunct="1"/>
            <a:r>
              <a:rPr lang="en-US" sz="2400" dirty="0" smtClean="0">
                <a:latin typeface="Calibri" pitchFamily="34" charset="0"/>
              </a:rPr>
              <a:t>to determine the range of measurement to be taken</a:t>
            </a:r>
          </a:p>
          <a:p>
            <a:pPr eaLnBrk="1" hangingPunct="1"/>
            <a:endParaRPr lang="en-US" sz="2400" dirty="0" smtClean="0">
              <a:latin typeface="Calibri" pitchFamily="34" charset="0"/>
            </a:endParaRPr>
          </a:p>
          <a:p>
            <a:pPr eaLnBrk="1" hangingPunct="1"/>
            <a:r>
              <a:rPr lang="en-US" sz="2400" dirty="0" smtClean="0">
                <a:latin typeface="Calibri" pitchFamily="34" charset="0"/>
              </a:rPr>
              <a:t>to anticipate the time taken for each step in the experiment</a:t>
            </a:r>
          </a:p>
          <a:p>
            <a:pPr eaLnBrk="1" hangingPunct="1"/>
            <a:endParaRPr lang="en-US" sz="2400" dirty="0" smtClean="0">
              <a:latin typeface="Calibri" pitchFamily="34" charset="0"/>
            </a:endParaRPr>
          </a:p>
          <a:p>
            <a:pPr eaLnBrk="1" hangingPunct="1"/>
            <a:r>
              <a:rPr lang="en-US" sz="2400" dirty="0" smtClean="0">
                <a:latin typeface="Calibri" pitchFamily="34" charset="0"/>
              </a:rPr>
              <a:t>to see the error</a:t>
            </a:r>
          </a:p>
          <a:p>
            <a:pPr eaLnBrk="1" hangingPunct="1">
              <a:buNone/>
            </a:pPr>
            <a:endParaRPr lang="en-US" sz="2400" dirty="0" smtClean="0">
              <a:solidFill>
                <a:srgbClr val="0000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eaLnBrk="1" hangingPunct="1"/>
            <a:r>
              <a:rPr lang="en-US" sz="4800" b="1" dirty="0" smtClean="0"/>
              <a:t>Error  (Uncertainty)</a:t>
            </a:r>
          </a:p>
        </p:txBody>
      </p:sp>
      <p:sp>
        <p:nvSpPr>
          <p:cNvPr id="21507" name="Rectangle 3"/>
          <p:cNvSpPr>
            <a:spLocks noGrp="1" noChangeArrowheads="1"/>
          </p:cNvSpPr>
          <p:nvPr>
            <p:ph type="body" idx="1"/>
          </p:nvPr>
        </p:nvSpPr>
        <p:spPr>
          <a:xfrm>
            <a:off x="914400" y="2155825"/>
            <a:ext cx="8001000" cy="3975100"/>
          </a:xfrm>
        </p:spPr>
        <p:txBody>
          <a:bodyPr>
            <a:normAutofit/>
          </a:bodyPr>
          <a:lstStyle/>
          <a:p>
            <a:pPr eaLnBrk="1" hangingPunct="1">
              <a:lnSpc>
                <a:spcPct val="80000"/>
              </a:lnSpc>
            </a:pPr>
            <a:r>
              <a:rPr lang="en-US" sz="2400" dirty="0" smtClean="0">
                <a:latin typeface="Calibri" pitchFamily="34" charset="0"/>
              </a:rPr>
              <a:t>When writing a measurement result with </a:t>
            </a:r>
            <a:r>
              <a:rPr lang="en-US" sz="2400" dirty="0" smtClean="0">
                <a:latin typeface="Calibri" pitchFamily="34" charset="0"/>
                <a:sym typeface="Symbol" pitchFamily="18" charset="2"/>
              </a:rPr>
              <a:t></a:t>
            </a:r>
            <a:r>
              <a:rPr lang="en-US" sz="2400" dirty="0" smtClean="0">
                <a:latin typeface="Calibri" pitchFamily="34" charset="0"/>
              </a:rPr>
              <a:t> e, it doesn’t mean that we have  done error.</a:t>
            </a:r>
          </a:p>
          <a:p>
            <a:pPr eaLnBrk="1" hangingPunct="1">
              <a:lnSpc>
                <a:spcPct val="80000"/>
              </a:lnSpc>
            </a:pPr>
            <a:endParaRPr lang="en-US" sz="2400" dirty="0" smtClean="0">
              <a:latin typeface="Calibri" pitchFamily="34" charset="0"/>
            </a:endParaRPr>
          </a:p>
          <a:p>
            <a:pPr eaLnBrk="1" hangingPunct="1">
              <a:lnSpc>
                <a:spcPct val="80000"/>
              </a:lnSpc>
            </a:pPr>
            <a:r>
              <a:rPr lang="en-US" sz="2400" dirty="0" smtClean="0">
                <a:latin typeface="Calibri" pitchFamily="34" charset="0"/>
              </a:rPr>
              <a:t>It is uncertainty due to the limit of equipment and technique of experiment</a:t>
            </a:r>
          </a:p>
          <a:p>
            <a:pPr eaLnBrk="1" hangingPunct="1">
              <a:lnSpc>
                <a:spcPct val="80000"/>
              </a:lnSpc>
            </a:pPr>
            <a:endParaRPr lang="en-US" sz="2400" dirty="0" smtClean="0">
              <a:latin typeface="Calibri" pitchFamily="34" charset="0"/>
            </a:endParaRPr>
          </a:p>
          <a:p>
            <a:pPr eaLnBrk="1" hangingPunct="1">
              <a:lnSpc>
                <a:spcPct val="80000"/>
              </a:lnSpc>
              <a:buFont typeface="Wingdings" pitchFamily="2" charset="2"/>
              <a:buNone/>
            </a:pPr>
            <a:r>
              <a:rPr lang="en-US" sz="2400" u="sng" dirty="0" smtClean="0">
                <a:latin typeface="Calibri" pitchFamily="34" charset="0"/>
              </a:rPr>
              <a:t>Case I:</a:t>
            </a:r>
          </a:p>
          <a:p>
            <a:pPr eaLnBrk="1" hangingPunct="1">
              <a:lnSpc>
                <a:spcPct val="80000"/>
              </a:lnSpc>
            </a:pPr>
            <a:r>
              <a:rPr lang="en-US" sz="2400" dirty="0" smtClean="0">
                <a:latin typeface="Calibri" pitchFamily="34" charset="0"/>
              </a:rPr>
              <a:t>Theory said, deflection = 5.0 mm.  In the experiment, deflection = 5.5 mm.  Is it meant that the theory wrong ?  Ask first what is the error limit.  If the error is </a:t>
            </a:r>
            <a:r>
              <a:rPr lang="en-US" sz="2400" dirty="0" smtClean="0">
                <a:latin typeface="Calibri" pitchFamily="34" charset="0"/>
                <a:sym typeface="Symbol" pitchFamily="18" charset="2"/>
              </a:rPr>
              <a:t></a:t>
            </a:r>
            <a:r>
              <a:rPr lang="en-US" sz="2400" dirty="0" smtClean="0">
                <a:latin typeface="Calibri" pitchFamily="34" charset="0"/>
              </a:rPr>
              <a:t>0.75 mm, the theory is correct.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pPr eaLnBrk="1" hangingPunct="1"/>
            <a:r>
              <a:rPr lang="en-US" sz="4800" b="1" dirty="0" smtClean="0"/>
              <a:t>Error (Uncertainty)</a:t>
            </a:r>
          </a:p>
        </p:txBody>
      </p:sp>
      <p:sp>
        <p:nvSpPr>
          <p:cNvPr id="2253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400" u="sng" dirty="0" smtClean="0">
                <a:latin typeface="Calibri" pitchFamily="34" charset="0"/>
              </a:rPr>
              <a:t>Case II :</a:t>
            </a:r>
          </a:p>
          <a:p>
            <a:pPr eaLnBrk="1" hangingPunct="1">
              <a:lnSpc>
                <a:spcPct val="90000"/>
              </a:lnSpc>
            </a:pPr>
            <a:r>
              <a:rPr lang="en-US" sz="2400" dirty="0" smtClean="0">
                <a:latin typeface="Calibri" pitchFamily="34" charset="0"/>
              </a:rPr>
              <a:t>Two experimentalist doing measurement on the time taken for  …………….  The first researcher give the result as 20.4 </a:t>
            </a:r>
            <a:r>
              <a:rPr lang="en-US" sz="2400" dirty="0" smtClean="0">
                <a:latin typeface="Calibri" pitchFamily="34" charset="0"/>
                <a:sym typeface="Symbol" pitchFamily="18" charset="2"/>
              </a:rPr>
              <a:t></a:t>
            </a:r>
            <a:r>
              <a:rPr lang="en-US" sz="2400" dirty="0" smtClean="0">
                <a:latin typeface="Calibri" pitchFamily="34" charset="0"/>
              </a:rPr>
              <a:t> 0.4 sec.  While the second researcher give 19.8 </a:t>
            </a:r>
            <a:r>
              <a:rPr lang="en-US" sz="2400" dirty="0" smtClean="0">
                <a:latin typeface="Calibri" pitchFamily="34" charset="0"/>
                <a:sym typeface="Symbol" pitchFamily="18" charset="2"/>
              </a:rPr>
              <a:t></a:t>
            </a:r>
            <a:r>
              <a:rPr lang="en-US" sz="2400" dirty="0" smtClean="0">
                <a:latin typeface="Calibri" pitchFamily="34" charset="0"/>
              </a:rPr>
              <a:t> 0.8 sec.  </a:t>
            </a:r>
          </a:p>
          <a:p>
            <a:pPr eaLnBrk="1" hangingPunct="1">
              <a:lnSpc>
                <a:spcPct val="90000"/>
              </a:lnSpc>
            </a:pPr>
            <a:endParaRPr lang="en-US" sz="2400" dirty="0" smtClean="0">
              <a:latin typeface="Calibri" pitchFamily="34" charset="0"/>
            </a:endParaRPr>
          </a:p>
          <a:p>
            <a:pPr eaLnBrk="1" hangingPunct="1">
              <a:lnSpc>
                <a:spcPct val="90000"/>
              </a:lnSpc>
            </a:pPr>
            <a:r>
              <a:rPr lang="en-US" sz="2400" dirty="0" smtClean="0">
                <a:latin typeface="Calibri" pitchFamily="34" charset="0"/>
              </a:rPr>
              <a:t>Is their result contradict ?</a:t>
            </a:r>
          </a:p>
          <a:p>
            <a:pPr eaLnBrk="1" hangingPunct="1">
              <a:lnSpc>
                <a:spcPct val="90000"/>
              </a:lnSpc>
            </a:pPr>
            <a:endParaRPr lang="en-US" sz="2400" dirty="0" smtClean="0">
              <a:latin typeface="Calibri" pitchFamily="34" charset="0"/>
            </a:endParaRPr>
          </a:p>
          <a:p>
            <a:pPr eaLnBrk="1" hangingPunct="1">
              <a:lnSpc>
                <a:spcPct val="90000"/>
              </a:lnSpc>
            </a:pPr>
            <a:r>
              <a:rPr lang="en-US" sz="2400" dirty="0" smtClean="0">
                <a:latin typeface="Calibri" pitchFamily="34" charset="0"/>
              </a:rPr>
              <a:t>No, their results is actually overlapping.  However, we are more confident with the first one because the error is half of the second, meaning that the measurement is done very carefully.</a:t>
            </a:r>
          </a:p>
          <a:p>
            <a:pPr eaLnBrk="1" hangingPunct="1">
              <a:lnSpc>
                <a:spcPct val="90000"/>
              </a:lnSpc>
            </a:pPr>
            <a:endParaRPr lang="en-US"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latin typeface="Calibri" pitchFamily="34" charset="0"/>
              </a:rPr>
              <a:t>ANALYSIS AND INTERPRETATION</a:t>
            </a:r>
            <a:endParaRPr lang="en-MY" dirty="0">
              <a:latin typeface="Calibri" pitchFamily="34" charset="0"/>
            </a:endParaRPr>
          </a:p>
        </p:txBody>
      </p:sp>
      <p:sp>
        <p:nvSpPr>
          <p:cNvPr id="3" name="Subtitle 2"/>
          <p:cNvSpPr>
            <a:spLocks noGrp="1"/>
          </p:cNvSpPr>
          <p:nvPr>
            <p:ph type="subTitle" idx="1"/>
          </p:nvPr>
        </p:nvSpPr>
        <p:spPr/>
        <p:txBody>
          <a:bodyPr/>
          <a:lstStyle/>
          <a:p>
            <a:endParaRPr lang="en-MY"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pPr eaLnBrk="1" hangingPunct="1"/>
            <a:r>
              <a:rPr lang="en-US" sz="4800" b="1" dirty="0" smtClean="0"/>
              <a:t>Analysis and Interpretation</a:t>
            </a:r>
          </a:p>
        </p:txBody>
      </p:sp>
      <p:sp>
        <p:nvSpPr>
          <p:cNvPr id="27651" name="Rectangle 3"/>
          <p:cNvSpPr>
            <a:spLocks noGrp="1" noChangeArrowheads="1"/>
          </p:cNvSpPr>
          <p:nvPr>
            <p:ph type="body" idx="1"/>
          </p:nvPr>
        </p:nvSpPr>
        <p:spPr/>
        <p:txBody>
          <a:bodyPr/>
          <a:lstStyle/>
          <a:p>
            <a:pPr eaLnBrk="1" hangingPunct="1"/>
            <a:endParaRPr lang="en-US" sz="2400" dirty="0" smtClean="0">
              <a:solidFill>
                <a:schemeClr val="folHlink"/>
              </a:solidFill>
              <a:latin typeface="Arial" charset="0"/>
            </a:endParaRPr>
          </a:p>
          <a:p>
            <a:pPr eaLnBrk="1" hangingPunct="1"/>
            <a:r>
              <a:rPr lang="en-US" sz="2400" dirty="0" smtClean="0">
                <a:latin typeface="Calibri" pitchFamily="34" charset="0"/>
              </a:rPr>
              <a:t>Statistical</a:t>
            </a:r>
          </a:p>
          <a:p>
            <a:pPr eaLnBrk="1" hangingPunct="1"/>
            <a:endParaRPr lang="en-US" sz="2400" dirty="0" smtClean="0">
              <a:latin typeface="Calibri" pitchFamily="34" charset="0"/>
            </a:endParaRPr>
          </a:p>
          <a:p>
            <a:pPr eaLnBrk="1" hangingPunct="1"/>
            <a:r>
              <a:rPr lang="en-US" sz="2400" dirty="0" smtClean="0">
                <a:latin typeface="Calibri" pitchFamily="34" charset="0"/>
              </a:rPr>
              <a:t>Numerical – software</a:t>
            </a:r>
          </a:p>
          <a:p>
            <a:pPr eaLnBrk="1" hangingPunct="1"/>
            <a:endParaRPr lang="en-US" sz="2400" dirty="0" smtClean="0">
              <a:latin typeface="Calibri" pitchFamily="34" charset="0"/>
            </a:endParaRPr>
          </a:p>
          <a:p>
            <a:pPr eaLnBrk="1" hangingPunct="1"/>
            <a:r>
              <a:rPr lang="en-US" sz="2400" dirty="0" smtClean="0">
                <a:latin typeface="Calibri" pitchFamily="34" charset="0"/>
              </a:rPr>
              <a:t>Graphical</a:t>
            </a:r>
          </a:p>
          <a:p>
            <a:pPr eaLnBrk="1" hangingPunct="1"/>
            <a:endParaRPr lang="en-US" sz="2400" dirty="0" smtClean="0">
              <a:latin typeface="Calibri" pitchFamily="34" charset="0"/>
            </a:endParaRPr>
          </a:p>
          <a:p>
            <a:pPr eaLnBrk="1" hangingPunct="1"/>
            <a:r>
              <a:rPr lang="en-US" sz="2400" dirty="0" smtClean="0">
                <a:latin typeface="Calibri" pitchFamily="34" charset="0"/>
              </a:rPr>
              <a:t>Combination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a:bodyPr>
          <a:lstStyle/>
          <a:p>
            <a:pPr eaLnBrk="1" hangingPunct="1"/>
            <a:r>
              <a:rPr lang="en-US" sz="4800" b="1" dirty="0" smtClean="0">
                <a:latin typeface="Calibri" pitchFamily="34" charset="0"/>
              </a:rPr>
              <a:t>Line charts</a:t>
            </a:r>
          </a:p>
        </p:txBody>
      </p:sp>
      <p:sp>
        <p:nvSpPr>
          <p:cNvPr id="29699" name="Content Placeholder 2"/>
          <p:cNvSpPr>
            <a:spLocks noGrp="1"/>
          </p:cNvSpPr>
          <p:nvPr>
            <p:ph idx="1"/>
          </p:nvPr>
        </p:nvSpPr>
        <p:spPr/>
        <p:txBody>
          <a:bodyPr>
            <a:normAutofit lnSpcReduction="10000"/>
          </a:bodyPr>
          <a:lstStyle/>
          <a:p>
            <a:pPr eaLnBrk="1" hangingPunct="1"/>
            <a:r>
              <a:rPr lang="en-US" sz="2400" dirty="0" smtClean="0">
                <a:latin typeface="Calibri" pitchFamily="34" charset="0"/>
              </a:rPr>
              <a:t>A powerful tool to explain results in terms of ‘cause and effect’</a:t>
            </a:r>
          </a:p>
          <a:p>
            <a:pPr eaLnBrk="1" hangingPunct="1"/>
            <a:endParaRPr lang="en-US" sz="2400" dirty="0" smtClean="0">
              <a:latin typeface="Calibri" pitchFamily="34" charset="0"/>
            </a:endParaRPr>
          </a:p>
          <a:p>
            <a:pPr eaLnBrk="1" hangingPunct="1"/>
            <a:r>
              <a:rPr lang="en-US" sz="2400" dirty="0" smtClean="0">
                <a:latin typeface="Calibri" pitchFamily="34" charset="0"/>
              </a:rPr>
              <a:t>The horizontal x-axis is normally used for the independent variable (the cause or controlled variable)</a:t>
            </a:r>
          </a:p>
          <a:p>
            <a:pPr eaLnBrk="1" hangingPunct="1"/>
            <a:endParaRPr lang="en-US" sz="2400" dirty="0" smtClean="0">
              <a:latin typeface="Calibri" pitchFamily="34" charset="0"/>
            </a:endParaRPr>
          </a:p>
          <a:p>
            <a:pPr eaLnBrk="1" hangingPunct="1"/>
            <a:r>
              <a:rPr lang="en-US" sz="2400" dirty="0" smtClean="0">
                <a:latin typeface="Calibri" pitchFamily="34" charset="0"/>
              </a:rPr>
              <a:t>The vertical y-axis is normally used for dependent variable (the effect).</a:t>
            </a:r>
          </a:p>
          <a:p>
            <a:pPr eaLnBrk="1" hangingPunct="1"/>
            <a:endParaRPr lang="en-US" sz="2400" dirty="0" smtClean="0">
              <a:latin typeface="Calibri" pitchFamily="34" charset="0"/>
            </a:endParaRPr>
          </a:p>
          <a:p>
            <a:pPr eaLnBrk="1" hangingPunct="1"/>
            <a:r>
              <a:rPr lang="en-US" sz="2400" dirty="0" smtClean="0">
                <a:latin typeface="Calibri" pitchFamily="34" charset="0"/>
              </a:rPr>
              <a:t>To describe the development or progression</a:t>
            </a:r>
          </a:p>
          <a:p>
            <a:pPr eaLnBrk="1" hangingPunct="1"/>
            <a:endParaRPr lang="en-US" sz="2400" dirty="0" smtClean="0">
              <a:latin typeface="Calibri" pitchFamily="34" charset="0"/>
            </a:endParaRPr>
          </a:p>
          <a:p>
            <a:pPr eaLnBrk="1" hangingPunct="1"/>
            <a:r>
              <a:rPr lang="en-US" sz="2400" dirty="0" smtClean="0">
                <a:latin typeface="Calibri" pitchFamily="34" charset="0"/>
              </a:rPr>
              <a:t>To show trends, response or behaviour in data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b="1" dirty="0" smtClean="0"/>
              <a:t>Line graph</a:t>
            </a:r>
          </a:p>
        </p:txBody>
      </p:sp>
      <p:pic>
        <p:nvPicPr>
          <p:cNvPr id="36865" name="Picture 1"/>
          <p:cNvPicPr>
            <a:picLocks noChangeAspect="1" noChangeArrowheads="1"/>
          </p:cNvPicPr>
          <p:nvPr/>
        </p:nvPicPr>
        <p:blipFill>
          <a:blip r:embed="rId3"/>
          <a:srcRect/>
          <a:stretch>
            <a:fillRect/>
          </a:stretch>
        </p:blipFill>
        <p:spPr bwMode="auto">
          <a:xfrm>
            <a:off x="1357290" y="2000240"/>
            <a:ext cx="6011863" cy="37496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b="1" dirty="0" smtClean="0"/>
              <a:t>Pie chart</a:t>
            </a:r>
          </a:p>
        </p:txBody>
      </p:sp>
      <p:sp>
        <p:nvSpPr>
          <p:cNvPr id="31747" name="Content Placeholder 2"/>
          <p:cNvSpPr>
            <a:spLocks noGrp="1"/>
          </p:cNvSpPr>
          <p:nvPr>
            <p:ph idx="1"/>
          </p:nvPr>
        </p:nvSpPr>
        <p:spPr/>
        <p:txBody>
          <a:bodyPr/>
          <a:lstStyle/>
          <a:p>
            <a:pPr eaLnBrk="1" hangingPunct="1"/>
            <a:endParaRPr lang="en-US" sz="2400" dirty="0" smtClean="0"/>
          </a:p>
          <a:p>
            <a:pPr eaLnBrk="1" hangingPunct="1"/>
            <a:r>
              <a:rPr lang="en-US" sz="2400" dirty="0" smtClean="0">
                <a:latin typeface="Calibri" pitchFamily="34" charset="0"/>
              </a:rPr>
              <a:t>Present data in segments</a:t>
            </a:r>
          </a:p>
          <a:p>
            <a:pPr eaLnBrk="1" hangingPunct="1"/>
            <a:endParaRPr lang="en-US" sz="2400" dirty="0" smtClean="0">
              <a:latin typeface="Calibri" pitchFamily="34" charset="0"/>
            </a:endParaRPr>
          </a:p>
          <a:p>
            <a:pPr eaLnBrk="1" hangingPunct="1"/>
            <a:r>
              <a:rPr lang="en-US" sz="2400" dirty="0" smtClean="0">
                <a:latin typeface="Calibri" pitchFamily="34" charset="0"/>
              </a:rPr>
              <a:t>Convey simple and straightforward proportion of each category</a:t>
            </a:r>
          </a:p>
          <a:p>
            <a:pPr eaLnBrk="1" hangingPunct="1"/>
            <a:endParaRPr lang="en-US" sz="2400" dirty="0" smtClean="0">
              <a:latin typeface="Calibri" pitchFamily="34" charset="0"/>
            </a:endParaRPr>
          </a:p>
          <a:p>
            <a:pPr eaLnBrk="1" hangingPunct="1"/>
            <a:r>
              <a:rPr lang="en-US" sz="2400" dirty="0" smtClean="0">
                <a:latin typeface="Calibri" pitchFamily="34" charset="0"/>
              </a:rPr>
              <a:t>Each segment is presented in terms of percentage</a:t>
            </a:r>
          </a:p>
          <a:p>
            <a:pPr eaLnBrk="1" hangingPunct="1"/>
            <a:endParaRPr lang="en-US" sz="2400" dirty="0" smtClean="0">
              <a:latin typeface="Calibri" pitchFamily="34" charset="0"/>
            </a:endParaRPr>
          </a:p>
          <a:p>
            <a:pPr eaLnBrk="1" hangingPunct="1"/>
            <a:r>
              <a:rPr lang="en-US" sz="2400" dirty="0" smtClean="0">
                <a:latin typeface="Calibri" pitchFamily="34" charset="0"/>
              </a:rPr>
              <a:t>Can only be used with one data set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3429000" y="609600"/>
            <a:ext cx="5337175" cy="609600"/>
          </a:xfrm>
          <a:prstGeom prst="rect">
            <a:avLst/>
          </a:prstGeom>
          <a:noFill/>
          <a:ln>
            <a:miter lim="800000"/>
            <a:headEnd/>
            <a:tailEnd/>
          </a:ln>
        </p:spPr>
        <p:txBody>
          <a:bodyPr/>
          <a:lstStyle/>
          <a:p>
            <a:pPr eaLnBrk="1" fontAlgn="auto" hangingPunct="1">
              <a:spcAft>
                <a:spcPts val="0"/>
              </a:spcAft>
              <a:defRPr/>
            </a:pPr>
            <a:r>
              <a:rPr lang="en-US" sz="3200" dirty="0">
                <a:solidFill>
                  <a:srgbClr val="C00000"/>
                </a:solidFill>
                <a:latin typeface="+mj-lt"/>
                <a:ea typeface="+mj-ea"/>
                <a:cs typeface="+mj-cs"/>
              </a:rPr>
              <a:t>Academic Staff</a:t>
            </a:r>
          </a:p>
        </p:txBody>
      </p:sp>
      <p:pic>
        <p:nvPicPr>
          <p:cNvPr id="34817" name="Picture 1"/>
          <p:cNvPicPr>
            <a:picLocks noChangeAspect="1" noChangeArrowheads="1"/>
          </p:cNvPicPr>
          <p:nvPr/>
        </p:nvPicPr>
        <p:blipFill>
          <a:blip r:embed="rId3"/>
          <a:srcRect/>
          <a:stretch>
            <a:fillRect/>
          </a:stretch>
        </p:blipFill>
        <p:spPr bwMode="auto">
          <a:xfrm>
            <a:off x="571472" y="4000504"/>
            <a:ext cx="3978275" cy="2378075"/>
          </a:xfrm>
          <a:prstGeom prst="rect">
            <a:avLst/>
          </a:prstGeom>
          <a:noFill/>
          <a:ln w="9525">
            <a:noFill/>
            <a:miter lim="800000"/>
            <a:headEnd/>
            <a:tailEnd/>
          </a:ln>
          <a:effectLst/>
        </p:spPr>
      </p:pic>
      <p:pic>
        <p:nvPicPr>
          <p:cNvPr id="34818" name="Picture 2"/>
          <p:cNvPicPr>
            <a:picLocks noChangeAspect="1" noChangeArrowheads="1"/>
          </p:cNvPicPr>
          <p:nvPr/>
        </p:nvPicPr>
        <p:blipFill>
          <a:blip r:embed="rId4"/>
          <a:srcRect/>
          <a:stretch>
            <a:fillRect/>
          </a:stretch>
        </p:blipFill>
        <p:spPr bwMode="auto">
          <a:xfrm>
            <a:off x="4500562" y="4000504"/>
            <a:ext cx="4206875" cy="2530475"/>
          </a:xfrm>
          <a:prstGeom prst="rect">
            <a:avLst/>
          </a:prstGeom>
          <a:noFill/>
          <a:ln w="9525">
            <a:noFill/>
            <a:miter lim="800000"/>
            <a:headEnd/>
            <a:tailEnd/>
          </a:ln>
          <a:effectLst/>
        </p:spPr>
      </p:pic>
      <p:pic>
        <p:nvPicPr>
          <p:cNvPr id="34819" name="Picture 3"/>
          <p:cNvPicPr>
            <a:picLocks noChangeAspect="1" noChangeArrowheads="1"/>
          </p:cNvPicPr>
          <p:nvPr/>
        </p:nvPicPr>
        <p:blipFill>
          <a:blip r:embed="rId5"/>
          <a:srcRect/>
          <a:stretch>
            <a:fillRect/>
          </a:stretch>
        </p:blipFill>
        <p:spPr bwMode="auto">
          <a:xfrm>
            <a:off x="785786" y="1643050"/>
            <a:ext cx="3611563" cy="2179637"/>
          </a:xfrm>
          <a:prstGeom prst="rect">
            <a:avLst/>
          </a:prstGeom>
          <a:noFill/>
          <a:ln w="9525">
            <a:noFill/>
            <a:miter lim="800000"/>
            <a:headEnd/>
            <a:tailEnd/>
          </a:ln>
          <a:effectLst/>
        </p:spPr>
      </p:pic>
      <p:pic>
        <p:nvPicPr>
          <p:cNvPr id="34820" name="Picture 4"/>
          <p:cNvPicPr>
            <a:picLocks noChangeAspect="1" noChangeArrowheads="1"/>
          </p:cNvPicPr>
          <p:nvPr/>
        </p:nvPicPr>
        <p:blipFill>
          <a:blip r:embed="rId6"/>
          <a:srcRect/>
          <a:stretch>
            <a:fillRect/>
          </a:stretch>
        </p:blipFill>
        <p:spPr bwMode="auto">
          <a:xfrm>
            <a:off x="4429124" y="1643050"/>
            <a:ext cx="4373563" cy="2163763"/>
          </a:xfrm>
          <a:prstGeom prst="rect">
            <a:avLst/>
          </a:prstGeom>
          <a:noFill/>
          <a:ln w="9525">
            <a:noFill/>
            <a:miter lim="800000"/>
            <a:headEnd/>
            <a:tailEnd/>
          </a:ln>
          <a:effectLst/>
        </p:spPr>
      </p:pic>
    </p:spTree>
  </p:cSld>
  <p:clrMapOvr>
    <a:masterClrMapping/>
  </p:clrMapOvr>
  <p:transition advClick="0" advTm="15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b="1" dirty="0" smtClean="0"/>
              <a:t>Bar chart</a:t>
            </a:r>
          </a:p>
        </p:txBody>
      </p:sp>
      <p:sp>
        <p:nvSpPr>
          <p:cNvPr id="33795" name="Content Placeholder 2"/>
          <p:cNvSpPr>
            <a:spLocks noGrp="1"/>
          </p:cNvSpPr>
          <p:nvPr>
            <p:ph idx="1"/>
          </p:nvPr>
        </p:nvSpPr>
        <p:spPr/>
        <p:txBody>
          <a:bodyPr>
            <a:normAutofit lnSpcReduction="10000"/>
          </a:bodyPr>
          <a:lstStyle/>
          <a:p>
            <a:pPr eaLnBrk="1" hangingPunct="1"/>
            <a:endParaRPr lang="en-US" sz="2400" dirty="0" smtClean="0"/>
          </a:p>
          <a:p>
            <a:pPr eaLnBrk="1" hangingPunct="1"/>
            <a:r>
              <a:rPr lang="en-US" sz="2400" dirty="0" smtClean="0"/>
              <a:t>An effective way of presenting frequencies</a:t>
            </a:r>
          </a:p>
          <a:p>
            <a:pPr eaLnBrk="1" hangingPunct="1"/>
            <a:endParaRPr lang="en-US" sz="2400" dirty="0" smtClean="0"/>
          </a:p>
          <a:p>
            <a:pPr eaLnBrk="1" hangingPunct="1"/>
            <a:r>
              <a:rPr lang="en-US" sz="2400" dirty="0" smtClean="0"/>
              <a:t>Common in reports of small scale research</a:t>
            </a:r>
          </a:p>
          <a:p>
            <a:pPr eaLnBrk="1" hangingPunct="1"/>
            <a:endParaRPr lang="en-US" sz="2400" dirty="0" smtClean="0"/>
          </a:p>
          <a:p>
            <a:pPr eaLnBrk="1" hangingPunct="1"/>
            <a:r>
              <a:rPr lang="en-US" sz="2400" dirty="0" smtClean="0"/>
              <a:t>The bar height represents quantity or amount</a:t>
            </a:r>
          </a:p>
          <a:p>
            <a:pPr eaLnBrk="1" hangingPunct="1"/>
            <a:endParaRPr lang="en-US" sz="2400" dirty="0" smtClean="0"/>
          </a:p>
          <a:p>
            <a:pPr eaLnBrk="1" hangingPunct="1"/>
            <a:r>
              <a:rPr lang="en-US" sz="2400" dirty="0" smtClean="0"/>
              <a:t>The number of bars represents the categories</a:t>
            </a:r>
          </a:p>
          <a:p>
            <a:pPr eaLnBrk="1" hangingPunct="1"/>
            <a:endParaRPr lang="en-US" sz="2400" dirty="0" smtClean="0"/>
          </a:p>
          <a:p>
            <a:pPr eaLnBrk="1" hangingPunct="1"/>
            <a:r>
              <a:rPr lang="en-US" sz="2400" dirty="0" smtClean="0"/>
              <a:t>Visually striking and simple to read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Data?</a:t>
            </a:r>
            <a:endParaRPr lang="en-MY" b="1" dirty="0"/>
          </a:p>
        </p:txBody>
      </p:sp>
      <p:pic>
        <p:nvPicPr>
          <p:cNvPr id="99330" name="Picture 2" descr="Types of Data"/>
          <p:cNvPicPr>
            <a:picLocks noChangeAspect="1" noChangeArrowheads="1"/>
          </p:cNvPicPr>
          <p:nvPr/>
        </p:nvPicPr>
        <p:blipFill>
          <a:blip r:embed="rId2"/>
          <a:srcRect/>
          <a:stretch>
            <a:fillRect/>
          </a:stretch>
        </p:blipFill>
        <p:spPr bwMode="auto">
          <a:xfrm>
            <a:off x="2285984" y="3071810"/>
            <a:ext cx="4729756" cy="3387887"/>
          </a:xfrm>
          <a:prstGeom prst="rect">
            <a:avLst/>
          </a:prstGeom>
          <a:noFill/>
        </p:spPr>
      </p:pic>
      <p:sp>
        <p:nvSpPr>
          <p:cNvPr id="6" name="TextBox 5"/>
          <p:cNvSpPr txBox="1"/>
          <p:nvPr/>
        </p:nvSpPr>
        <p:spPr>
          <a:xfrm>
            <a:off x="857224" y="2000240"/>
            <a:ext cx="7572428" cy="923330"/>
          </a:xfrm>
          <a:prstGeom prst="rect">
            <a:avLst/>
          </a:prstGeom>
          <a:noFill/>
        </p:spPr>
        <p:txBody>
          <a:bodyPr wrap="square" rtlCol="0">
            <a:spAutoFit/>
          </a:bodyPr>
          <a:lstStyle/>
          <a:p>
            <a:pPr algn="ctr"/>
            <a:r>
              <a:rPr lang="en-US" sz="5400" b="1" dirty="0" smtClean="0">
                <a:latin typeface="+mj-lt"/>
              </a:rPr>
              <a:t>A collection of fact!!!</a:t>
            </a:r>
            <a:endParaRPr lang="en-SG" sz="5400" b="1" dirty="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smtClean="0"/>
              <a:t>Bar chart</a:t>
            </a:r>
          </a:p>
        </p:txBody>
      </p:sp>
      <p:pic>
        <p:nvPicPr>
          <p:cNvPr id="32769" name="Picture 1"/>
          <p:cNvPicPr>
            <a:picLocks noChangeAspect="1" noChangeArrowheads="1"/>
          </p:cNvPicPr>
          <p:nvPr/>
        </p:nvPicPr>
        <p:blipFill>
          <a:blip r:embed="rId3"/>
          <a:srcRect/>
          <a:stretch>
            <a:fillRect/>
          </a:stretch>
        </p:blipFill>
        <p:spPr bwMode="auto">
          <a:xfrm>
            <a:off x="1500166" y="2214554"/>
            <a:ext cx="5951537" cy="3673475"/>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b="1" dirty="0" smtClean="0"/>
              <a:t>Scatter charts</a:t>
            </a:r>
          </a:p>
        </p:txBody>
      </p:sp>
      <p:sp>
        <p:nvSpPr>
          <p:cNvPr id="35843" name="Content Placeholder 2"/>
          <p:cNvSpPr>
            <a:spLocks noGrp="1"/>
          </p:cNvSpPr>
          <p:nvPr>
            <p:ph idx="1"/>
          </p:nvPr>
        </p:nvSpPr>
        <p:spPr/>
        <p:txBody>
          <a:bodyPr/>
          <a:lstStyle/>
          <a:p>
            <a:pPr eaLnBrk="1" hangingPunct="1"/>
            <a:r>
              <a:rPr lang="en-US" sz="2400" dirty="0" smtClean="0">
                <a:latin typeface="Calibri" pitchFamily="34" charset="0"/>
              </a:rPr>
              <a:t>Useful to present many data values</a:t>
            </a:r>
          </a:p>
          <a:p>
            <a:pPr eaLnBrk="1" hangingPunct="1"/>
            <a:endParaRPr lang="en-US" sz="2400" dirty="0" smtClean="0">
              <a:latin typeface="Calibri" pitchFamily="34" charset="0"/>
            </a:endParaRPr>
          </a:p>
          <a:p>
            <a:pPr eaLnBrk="1" hangingPunct="1"/>
            <a:r>
              <a:rPr lang="en-US" sz="2400" dirty="0" smtClean="0">
                <a:latin typeface="Calibri" pitchFamily="34" charset="0"/>
              </a:rPr>
              <a:t>To show correlations between two variables</a:t>
            </a:r>
          </a:p>
          <a:p>
            <a:pPr eaLnBrk="1" hangingPunct="1"/>
            <a:endParaRPr lang="en-US" sz="2400" dirty="0" smtClean="0">
              <a:latin typeface="Calibri" pitchFamily="34" charset="0"/>
            </a:endParaRPr>
          </a:p>
          <a:p>
            <a:pPr eaLnBrk="1" hangingPunct="1"/>
            <a:r>
              <a:rPr lang="en-US" sz="2400" dirty="0" smtClean="0">
                <a:latin typeface="Calibri" pitchFamily="34" charset="0"/>
              </a:rPr>
              <a:t>To draw conclusions about relationship in the data</a:t>
            </a:r>
          </a:p>
        </p:txBody>
      </p:sp>
      <p:pic>
        <p:nvPicPr>
          <p:cNvPr id="6145" name="Picture 1"/>
          <p:cNvPicPr>
            <a:picLocks noChangeAspect="1" noChangeArrowheads="1"/>
          </p:cNvPicPr>
          <p:nvPr/>
        </p:nvPicPr>
        <p:blipFill>
          <a:blip r:embed="rId3"/>
          <a:srcRect/>
          <a:stretch>
            <a:fillRect/>
          </a:stretch>
        </p:blipFill>
        <p:spPr bwMode="auto">
          <a:xfrm>
            <a:off x="3286116" y="4214818"/>
            <a:ext cx="5097463" cy="2225675"/>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CONSTRUCTION OF HISTOGRAM</a:t>
            </a:r>
            <a:endParaRPr lang="en-MY" dirty="0"/>
          </a:p>
        </p:txBody>
      </p:sp>
      <p:sp>
        <p:nvSpPr>
          <p:cNvPr id="3" name="Subtitle 2"/>
          <p:cNvSpPr>
            <a:spLocks noGrp="1"/>
          </p:cNvSpPr>
          <p:nvPr>
            <p:ph type="subTitle" idx="1"/>
          </p:nvPr>
        </p:nvSpPr>
        <p:spPr/>
        <p:txBody>
          <a:bodyPr/>
          <a:lstStyle/>
          <a:p>
            <a:endParaRPr lang="en-MY"/>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HISTOGRAM?</a:t>
            </a:r>
            <a:endParaRPr lang="en-MY" dirty="0"/>
          </a:p>
        </p:txBody>
      </p:sp>
      <p:sp>
        <p:nvSpPr>
          <p:cNvPr id="3" name="Content Placeholder 2"/>
          <p:cNvSpPr>
            <a:spLocks noGrp="1"/>
          </p:cNvSpPr>
          <p:nvPr>
            <p:ph idx="1"/>
          </p:nvPr>
        </p:nvSpPr>
        <p:spPr>
          <a:xfrm>
            <a:off x="457200" y="2357430"/>
            <a:ext cx="8229600" cy="3967170"/>
          </a:xfrm>
        </p:spPr>
        <p:txBody>
          <a:bodyPr>
            <a:normAutofit/>
          </a:bodyPr>
          <a:lstStyle/>
          <a:p>
            <a:r>
              <a:rPr lang="en-MY" sz="3600" dirty="0" smtClean="0"/>
              <a:t>A histogram is a graphical display of tabulated frequencies as well as a graphical version of a table that shows what proportion of cases fall into each of several or many specified categories. </a:t>
            </a:r>
            <a:endParaRPr lang="en-MY"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a:t>
            </a:r>
            <a:endParaRPr lang="en-MY" dirty="0"/>
          </a:p>
        </p:txBody>
      </p:sp>
      <p:sp>
        <p:nvSpPr>
          <p:cNvPr id="3" name="Content Placeholder 2"/>
          <p:cNvSpPr>
            <a:spLocks noGrp="1"/>
          </p:cNvSpPr>
          <p:nvPr>
            <p:ph idx="1"/>
          </p:nvPr>
        </p:nvSpPr>
        <p:spPr/>
        <p:txBody>
          <a:bodyPr/>
          <a:lstStyle/>
          <a:p>
            <a:r>
              <a:rPr lang="en-GB" dirty="0" smtClean="0"/>
              <a:t>A histogram is the most important graphical tool for exploring the shape of data distributions (Scott, 1992).</a:t>
            </a:r>
          </a:p>
          <a:p>
            <a:endParaRPr lang="en-GB" dirty="0" smtClean="0"/>
          </a:p>
          <a:p>
            <a:r>
              <a:rPr lang="en-GB" dirty="0" smtClean="0"/>
              <a:t>The shape examined from the histogram puts the type of distribution into view. </a:t>
            </a:r>
          </a:p>
          <a:p>
            <a:endParaRPr lang="en-GB" dirty="0" smtClean="0"/>
          </a:p>
          <a:p>
            <a:r>
              <a:rPr lang="en-GB" dirty="0" smtClean="0"/>
              <a:t>A histogram can be constructed by plotting the frequency of observation against midpoint class of the data. </a:t>
            </a:r>
            <a:endParaRPr lang="en-MY"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class</a:t>
            </a:r>
            <a:endParaRPr lang="en-MY" dirty="0"/>
          </a:p>
        </p:txBody>
      </p:sp>
      <p:sp>
        <p:nvSpPr>
          <p:cNvPr id="3" name="Content Placeholder 2"/>
          <p:cNvSpPr>
            <a:spLocks noGrp="1"/>
          </p:cNvSpPr>
          <p:nvPr>
            <p:ph idx="1"/>
          </p:nvPr>
        </p:nvSpPr>
        <p:spPr>
          <a:xfrm>
            <a:off x="457200" y="3643314"/>
            <a:ext cx="8229600" cy="2681286"/>
          </a:xfrm>
        </p:spPr>
        <p:txBody>
          <a:bodyPr/>
          <a:lstStyle/>
          <a:p>
            <a:pPr>
              <a:buNone/>
            </a:pPr>
            <a:r>
              <a:rPr lang="en-GB" dirty="0" smtClean="0"/>
              <a:t>where;</a:t>
            </a:r>
            <a:endParaRPr lang="en-MY" dirty="0" smtClean="0"/>
          </a:p>
          <a:p>
            <a:r>
              <a:rPr lang="en-GB" i="1" dirty="0" smtClean="0"/>
              <a:t>a</a:t>
            </a:r>
            <a:r>
              <a:rPr lang="en-GB" dirty="0" smtClean="0"/>
              <a:t>	:	number of bin / class</a:t>
            </a:r>
            <a:endParaRPr lang="en-MY" dirty="0" smtClean="0"/>
          </a:p>
          <a:p>
            <a:r>
              <a:rPr lang="en-GB" i="1" dirty="0" smtClean="0"/>
              <a:t>n</a:t>
            </a:r>
            <a:r>
              <a:rPr lang="en-GB" dirty="0" smtClean="0"/>
              <a:t>	:	number of observation (data)</a:t>
            </a:r>
            <a:endParaRPr lang="en-MY" dirty="0" smtClean="0"/>
          </a:p>
          <a:p>
            <a:endParaRPr lang="en-MY"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pic>
        <p:nvPicPr>
          <p:cNvPr id="1027" name="Picture 3"/>
          <p:cNvPicPr>
            <a:picLocks noChangeAspect="1" noChangeArrowheads="1"/>
          </p:cNvPicPr>
          <p:nvPr/>
        </p:nvPicPr>
        <p:blipFill>
          <a:blip r:embed="rId2"/>
          <a:srcRect/>
          <a:stretch>
            <a:fillRect/>
          </a:stretch>
        </p:blipFill>
        <p:spPr bwMode="auto">
          <a:xfrm>
            <a:off x="1428728" y="2428868"/>
            <a:ext cx="5829300" cy="11430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Grp="1" noChangeAspect="1" noChangeArrowheads="1"/>
          </p:cNvPicPr>
          <p:nvPr>
            <p:ph idx="1"/>
          </p:nvPr>
        </p:nvPicPr>
        <p:blipFill>
          <a:blip r:embed="rId2"/>
          <a:srcRect/>
          <a:stretch>
            <a:fillRect/>
          </a:stretch>
        </p:blipFill>
        <p:spPr bwMode="auto">
          <a:xfrm>
            <a:off x="1071538" y="1285860"/>
            <a:ext cx="7203692" cy="464347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a:t>
            </a:r>
            <a:endParaRPr lang="en-MY" dirty="0"/>
          </a:p>
        </p:txBody>
      </p:sp>
      <p:sp>
        <p:nvSpPr>
          <p:cNvPr id="3" name="Content Placeholder 2"/>
          <p:cNvSpPr>
            <a:spLocks noGrp="1"/>
          </p:cNvSpPr>
          <p:nvPr>
            <p:ph idx="1"/>
          </p:nvPr>
        </p:nvSpPr>
        <p:spPr/>
        <p:txBody>
          <a:bodyPr>
            <a:normAutofit/>
          </a:bodyPr>
          <a:lstStyle/>
          <a:p>
            <a:r>
              <a:rPr lang="en-US" sz="4000" dirty="0" smtClean="0"/>
              <a:t>If there  are too few classes, it is difficult to see how the data vary.</a:t>
            </a:r>
          </a:p>
          <a:p>
            <a:endParaRPr lang="en-US" sz="4000" dirty="0" smtClean="0"/>
          </a:p>
          <a:p>
            <a:r>
              <a:rPr lang="en-US" sz="4000" dirty="0" smtClean="0"/>
              <a:t>If there are too many classes, then the table is less of a summary</a:t>
            </a:r>
            <a:endParaRPr lang="en-MY" sz="4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SUMMARIZING DATA BY NUMERICAL MEASURES</a:t>
            </a:r>
            <a:endParaRPr lang="en-MY" dirty="0"/>
          </a:p>
        </p:txBody>
      </p:sp>
      <p:sp>
        <p:nvSpPr>
          <p:cNvPr id="3" name="Subtitle 2"/>
          <p:cNvSpPr>
            <a:spLocks noGrp="1"/>
          </p:cNvSpPr>
          <p:nvPr>
            <p:ph type="subTitle" idx="1"/>
          </p:nvPr>
        </p:nvSpPr>
        <p:spPr/>
        <p:txBody>
          <a:bodyPr/>
          <a:lstStyle/>
          <a:p>
            <a:endParaRPr lang="en-MY"/>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MEAN	</a:t>
            </a:r>
            <a:endParaRPr lang="en-MY" dirty="0"/>
          </a:p>
        </p:txBody>
      </p:sp>
      <p:sp>
        <p:nvSpPr>
          <p:cNvPr id="3" name="Content Placeholder 2"/>
          <p:cNvSpPr>
            <a:spLocks noGrp="1"/>
          </p:cNvSpPr>
          <p:nvPr>
            <p:ph idx="1"/>
          </p:nvPr>
        </p:nvSpPr>
        <p:spPr>
          <a:xfrm>
            <a:off x="457200" y="1935480"/>
            <a:ext cx="8229600" cy="1422082"/>
          </a:xfrm>
        </p:spPr>
        <p:txBody>
          <a:bodyPr>
            <a:normAutofit/>
          </a:bodyPr>
          <a:lstStyle/>
          <a:p>
            <a:r>
              <a:rPr lang="en-US" dirty="0" smtClean="0"/>
              <a:t>The sample mean is defined as the sum of the observed variable, </a:t>
            </a:r>
            <a:r>
              <a:rPr lang="en-US" i="1" dirty="0" smtClean="0"/>
              <a:t>x</a:t>
            </a:r>
            <a:r>
              <a:rPr lang="en-US" dirty="0" smtClean="0"/>
              <a:t> divided by the number of observed values.</a:t>
            </a:r>
          </a:p>
          <a:p>
            <a:pPr>
              <a:buNone/>
            </a:pPr>
            <a:endParaRPr lang="en-MY" dirty="0"/>
          </a:p>
        </p:txBody>
      </p:sp>
      <p:pic>
        <p:nvPicPr>
          <p:cNvPr id="19459" name="Picture 3"/>
          <p:cNvPicPr>
            <a:picLocks noChangeAspect="1" noChangeArrowheads="1"/>
          </p:cNvPicPr>
          <p:nvPr/>
        </p:nvPicPr>
        <p:blipFill>
          <a:blip r:embed="rId2"/>
          <a:srcRect/>
          <a:stretch>
            <a:fillRect/>
          </a:stretch>
        </p:blipFill>
        <p:spPr bwMode="auto">
          <a:xfrm>
            <a:off x="2643174" y="3500438"/>
            <a:ext cx="3200400" cy="242887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t>
            </a:r>
            <a:r>
              <a:rPr lang="en-US" b="1" dirty="0" smtClean="0"/>
              <a:t>Data Analysis</a:t>
            </a:r>
            <a:endParaRPr lang="en-MY" b="1" dirty="0"/>
          </a:p>
        </p:txBody>
      </p:sp>
      <p:sp>
        <p:nvSpPr>
          <p:cNvPr id="3" name="Content Placeholder 2"/>
          <p:cNvSpPr>
            <a:spLocks noGrp="1"/>
          </p:cNvSpPr>
          <p:nvPr>
            <p:ph idx="1"/>
          </p:nvPr>
        </p:nvSpPr>
        <p:spPr/>
        <p:txBody>
          <a:bodyPr>
            <a:normAutofit/>
          </a:bodyPr>
          <a:lstStyle/>
          <a:p>
            <a:pPr>
              <a:lnSpc>
                <a:spcPct val="90000"/>
              </a:lnSpc>
            </a:pPr>
            <a:r>
              <a:rPr lang="en-US" sz="2400" dirty="0" smtClean="0">
                <a:latin typeface="Calibri" pitchFamily="34" charset="0"/>
              </a:rPr>
              <a:t>Data analysis is about manipulating and presenting results</a:t>
            </a:r>
          </a:p>
          <a:p>
            <a:pPr>
              <a:lnSpc>
                <a:spcPct val="90000"/>
              </a:lnSpc>
            </a:pPr>
            <a:endParaRPr lang="en-US" sz="2400" dirty="0" smtClean="0">
              <a:latin typeface="Calibri" pitchFamily="34" charset="0"/>
            </a:endParaRPr>
          </a:p>
          <a:p>
            <a:pPr>
              <a:lnSpc>
                <a:spcPct val="90000"/>
              </a:lnSpc>
            </a:pPr>
            <a:r>
              <a:rPr lang="en-US" sz="2400" dirty="0" smtClean="0">
                <a:latin typeface="Calibri" pitchFamily="34" charset="0"/>
              </a:rPr>
              <a:t>Data need to be </a:t>
            </a:r>
            <a:r>
              <a:rPr lang="en-US" sz="2400" dirty="0" err="1" smtClean="0">
                <a:latin typeface="Calibri" pitchFamily="34" charset="0"/>
              </a:rPr>
              <a:t>organised</a:t>
            </a:r>
            <a:r>
              <a:rPr lang="en-US" sz="2400" dirty="0" smtClean="0">
                <a:latin typeface="Calibri" pitchFamily="34" charset="0"/>
              </a:rPr>
              <a:t>, </a:t>
            </a:r>
            <a:r>
              <a:rPr lang="en-US" sz="2400" dirty="0" err="1" smtClean="0">
                <a:latin typeface="Calibri" pitchFamily="34" charset="0"/>
              </a:rPr>
              <a:t>summarised</a:t>
            </a:r>
            <a:r>
              <a:rPr lang="en-US" sz="2400" dirty="0" smtClean="0">
                <a:latin typeface="Calibri" pitchFamily="34" charset="0"/>
              </a:rPr>
              <a:t>, and </a:t>
            </a:r>
            <a:r>
              <a:rPr lang="en-US" sz="2400" dirty="0" err="1" smtClean="0">
                <a:latin typeface="Calibri" pitchFamily="34" charset="0"/>
              </a:rPr>
              <a:t>analysed</a:t>
            </a:r>
            <a:r>
              <a:rPr lang="en-US" sz="2400" dirty="0" smtClean="0">
                <a:latin typeface="Calibri" pitchFamily="34" charset="0"/>
              </a:rPr>
              <a:t> in order to draw/infer conclusion</a:t>
            </a:r>
          </a:p>
          <a:p>
            <a:pPr>
              <a:lnSpc>
                <a:spcPct val="90000"/>
              </a:lnSpc>
            </a:pPr>
            <a:endParaRPr lang="en-US" sz="2400" dirty="0" smtClean="0">
              <a:latin typeface="Calibri" pitchFamily="34" charset="0"/>
            </a:endParaRPr>
          </a:p>
          <a:p>
            <a:pPr>
              <a:lnSpc>
                <a:spcPct val="90000"/>
              </a:lnSpc>
            </a:pPr>
            <a:r>
              <a:rPr lang="en-US" sz="2400" dirty="0" smtClean="0">
                <a:latin typeface="Calibri" pitchFamily="34" charset="0"/>
              </a:rPr>
              <a:t>Commonly used approaches or tools </a:t>
            </a:r>
          </a:p>
          <a:p>
            <a:pPr lvl="1">
              <a:lnSpc>
                <a:spcPct val="90000"/>
              </a:lnSpc>
            </a:pPr>
            <a:r>
              <a:rPr lang="en-US" dirty="0" smtClean="0">
                <a:latin typeface="Calibri" pitchFamily="34" charset="0"/>
              </a:rPr>
              <a:t>Statistics </a:t>
            </a:r>
          </a:p>
          <a:p>
            <a:pPr lvl="1">
              <a:lnSpc>
                <a:spcPct val="90000"/>
              </a:lnSpc>
            </a:pPr>
            <a:r>
              <a:rPr lang="en-US" dirty="0" smtClean="0">
                <a:latin typeface="Calibri" pitchFamily="34" charset="0"/>
              </a:rPr>
              <a:t>Models</a:t>
            </a:r>
          </a:p>
          <a:p>
            <a:pPr lvl="1">
              <a:lnSpc>
                <a:spcPct val="90000"/>
              </a:lnSpc>
            </a:pPr>
            <a:r>
              <a:rPr lang="en-US" dirty="0" smtClean="0">
                <a:latin typeface="Calibri" pitchFamily="34" charset="0"/>
              </a:rPr>
              <a:t>Standards</a:t>
            </a:r>
          </a:p>
          <a:p>
            <a:pPr algn="ctr">
              <a:buNone/>
            </a:pPr>
            <a:endParaRPr lang="en-US" sz="6000" dirty="0" smtClean="0"/>
          </a:p>
        </p:txBody>
      </p:sp>
      <p:sp>
        <p:nvSpPr>
          <p:cNvPr id="1026" name="AutoShape 2" descr="Types of Da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SG"/>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MEDIAN &amp; MODE</a:t>
            </a:r>
            <a:endParaRPr lang="en-MY" dirty="0"/>
          </a:p>
        </p:txBody>
      </p:sp>
      <p:sp>
        <p:nvSpPr>
          <p:cNvPr id="3" name="Content Placeholder 2"/>
          <p:cNvSpPr>
            <a:spLocks noGrp="1"/>
          </p:cNvSpPr>
          <p:nvPr>
            <p:ph idx="1"/>
          </p:nvPr>
        </p:nvSpPr>
        <p:spPr/>
        <p:txBody>
          <a:bodyPr>
            <a:normAutofit/>
          </a:bodyPr>
          <a:lstStyle/>
          <a:p>
            <a:r>
              <a:rPr lang="en-US" sz="2800" dirty="0" smtClean="0"/>
              <a:t>The sample median of a variable </a:t>
            </a:r>
            <a:r>
              <a:rPr lang="en-US" sz="2800" i="1" dirty="0" smtClean="0"/>
              <a:t>x</a:t>
            </a:r>
            <a:r>
              <a:rPr lang="en-US" sz="2800" dirty="0" smtClean="0"/>
              <a:t> is defined as the middle value when the </a:t>
            </a:r>
            <a:r>
              <a:rPr lang="en-US" sz="2800" i="1" dirty="0" smtClean="0"/>
              <a:t>n</a:t>
            </a:r>
            <a:r>
              <a:rPr lang="en-US" sz="2800" dirty="0" smtClean="0"/>
              <a:t> sample observations of </a:t>
            </a:r>
            <a:r>
              <a:rPr lang="en-US" sz="2800" i="1" dirty="0" smtClean="0"/>
              <a:t>x</a:t>
            </a:r>
            <a:r>
              <a:rPr lang="en-US" sz="2800" dirty="0" smtClean="0"/>
              <a:t> are ranked in increasing order of magnitude</a:t>
            </a:r>
          </a:p>
          <a:p>
            <a:endParaRPr lang="en-US" sz="2800" dirty="0" smtClean="0"/>
          </a:p>
          <a:p>
            <a:r>
              <a:rPr lang="en-US" sz="2800" dirty="0" smtClean="0"/>
              <a:t>The sample mode of a variable </a:t>
            </a:r>
            <a:r>
              <a:rPr lang="en-US" sz="2800" i="1" dirty="0" smtClean="0"/>
              <a:t>x</a:t>
            </a:r>
            <a:r>
              <a:rPr lang="en-US" sz="2800" dirty="0" smtClean="0"/>
              <a:t> is defined as the value with the highest frequency</a:t>
            </a:r>
            <a:endParaRPr lang="en-MY"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to use mean, median &amp; mode?</a:t>
            </a:r>
            <a:endParaRPr lang="en-MY" dirty="0"/>
          </a:p>
        </p:txBody>
      </p:sp>
      <p:sp>
        <p:nvSpPr>
          <p:cNvPr id="3" name="Content Placeholder 2"/>
          <p:cNvSpPr>
            <a:spLocks noGrp="1"/>
          </p:cNvSpPr>
          <p:nvPr>
            <p:ph idx="1"/>
          </p:nvPr>
        </p:nvSpPr>
        <p:spPr/>
        <p:txBody>
          <a:bodyPr>
            <a:normAutofit/>
          </a:bodyPr>
          <a:lstStyle/>
          <a:p>
            <a:r>
              <a:rPr lang="en-US" sz="3600" dirty="0" smtClean="0"/>
              <a:t>Mean – for normally distributed data (symmetrical distribution)</a:t>
            </a:r>
          </a:p>
          <a:p>
            <a:endParaRPr lang="en-US" sz="3600" dirty="0" smtClean="0"/>
          </a:p>
          <a:p>
            <a:r>
              <a:rPr lang="en-US" sz="3600" dirty="0" smtClean="0"/>
              <a:t>Median &amp; Mode – for markedly skewed data</a:t>
            </a:r>
            <a:endParaRPr lang="en-MY"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Standard Deviation</a:t>
            </a:r>
            <a:endParaRPr lang="en-MY" dirty="0"/>
          </a:p>
        </p:txBody>
      </p:sp>
      <p:sp>
        <p:nvSpPr>
          <p:cNvPr id="3" name="Content Placeholder 2"/>
          <p:cNvSpPr>
            <a:spLocks noGrp="1"/>
          </p:cNvSpPr>
          <p:nvPr>
            <p:ph idx="1"/>
          </p:nvPr>
        </p:nvSpPr>
        <p:spPr>
          <a:xfrm>
            <a:off x="457200" y="1935480"/>
            <a:ext cx="8229600" cy="993454"/>
          </a:xfrm>
        </p:spPr>
        <p:txBody>
          <a:bodyPr/>
          <a:lstStyle/>
          <a:p>
            <a:r>
              <a:rPr lang="en-US" i="1" dirty="0" smtClean="0"/>
              <a:t>Std</a:t>
            </a:r>
            <a:r>
              <a:rPr lang="en-US" dirty="0" smtClean="0"/>
              <a:t> measures the deviation of variable </a:t>
            </a:r>
            <a:r>
              <a:rPr lang="en-US" i="1" dirty="0" smtClean="0"/>
              <a:t>x </a:t>
            </a:r>
            <a:r>
              <a:rPr lang="en-US" dirty="0" smtClean="0"/>
              <a:t> from its sample mean.</a:t>
            </a:r>
            <a:endParaRPr lang="en-MY" i="1" dirty="0"/>
          </a:p>
        </p:txBody>
      </p:sp>
      <p:pic>
        <p:nvPicPr>
          <p:cNvPr id="23555" name="Picture 3"/>
          <p:cNvPicPr>
            <a:picLocks noChangeAspect="1" noChangeArrowheads="1"/>
          </p:cNvPicPr>
          <p:nvPr/>
        </p:nvPicPr>
        <p:blipFill>
          <a:blip r:embed="rId2"/>
          <a:srcRect/>
          <a:stretch>
            <a:fillRect/>
          </a:stretch>
        </p:blipFill>
        <p:spPr bwMode="auto">
          <a:xfrm>
            <a:off x="2500298" y="2786058"/>
            <a:ext cx="4219575" cy="37338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Measures of Variation</a:t>
            </a:r>
            <a:endParaRPr lang="en-MY" dirty="0"/>
          </a:p>
        </p:txBody>
      </p:sp>
      <p:sp>
        <p:nvSpPr>
          <p:cNvPr id="3" name="Content Placeholder 2"/>
          <p:cNvSpPr>
            <a:spLocks noGrp="1"/>
          </p:cNvSpPr>
          <p:nvPr>
            <p:ph idx="1"/>
          </p:nvPr>
        </p:nvSpPr>
        <p:spPr>
          <a:xfrm>
            <a:off x="457200" y="1935480"/>
            <a:ext cx="8229600" cy="707702"/>
          </a:xfrm>
        </p:spPr>
        <p:txBody>
          <a:bodyPr/>
          <a:lstStyle/>
          <a:p>
            <a:r>
              <a:rPr lang="en-US" dirty="0" smtClean="0"/>
              <a:t>Variation = </a:t>
            </a:r>
            <a:r>
              <a:rPr lang="en-US" i="1" dirty="0" smtClean="0"/>
              <a:t>Std</a:t>
            </a:r>
            <a:r>
              <a:rPr lang="en-US" baseline="30000" dirty="0" smtClean="0"/>
              <a:t>2</a:t>
            </a:r>
          </a:p>
          <a:p>
            <a:pPr>
              <a:buNone/>
            </a:pPr>
            <a:endParaRPr lang="en-MY" dirty="0"/>
          </a:p>
        </p:txBody>
      </p:sp>
      <p:pic>
        <p:nvPicPr>
          <p:cNvPr id="24579" name="Picture 3"/>
          <p:cNvPicPr>
            <a:picLocks noChangeAspect="1" noChangeArrowheads="1"/>
          </p:cNvPicPr>
          <p:nvPr/>
        </p:nvPicPr>
        <p:blipFill>
          <a:blip r:embed="rId2"/>
          <a:srcRect/>
          <a:stretch>
            <a:fillRect/>
          </a:stretch>
        </p:blipFill>
        <p:spPr bwMode="auto">
          <a:xfrm>
            <a:off x="2428860" y="2928934"/>
            <a:ext cx="3981450" cy="192405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COEFFICIENT OF VARIATION</a:t>
            </a:r>
            <a:endParaRPr lang="en-MY" dirty="0"/>
          </a:p>
        </p:txBody>
      </p:sp>
      <p:sp>
        <p:nvSpPr>
          <p:cNvPr id="3" name="Content Placeholder 2"/>
          <p:cNvSpPr>
            <a:spLocks noGrp="1"/>
          </p:cNvSpPr>
          <p:nvPr>
            <p:ph idx="1"/>
          </p:nvPr>
        </p:nvSpPr>
        <p:spPr>
          <a:xfrm>
            <a:off x="457200" y="1935480"/>
            <a:ext cx="8229600" cy="1350644"/>
          </a:xfrm>
        </p:spPr>
        <p:txBody>
          <a:bodyPr/>
          <a:lstStyle/>
          <a:p>
            <a:r>
              <a:rPr lang="en-US" dirty="0" smtClean="0"/>
              <a:t>COV is expressed as a percentage and can be defined as a ratio of </a:t>
            </a:r>
            <a:r>
              <a:rPr lang="en-US" i="1" dirty="0" smtClean="0"/>
              <a:t>Std</a:t>
            </a:r>
            <a:r>
              <a:rPr lang="en-US" dirty="0" smtClean="0"/>
              <a:t> to sample mean. It is frequently used to compare the variabilities of two sets data.</a:t>
            </a:r>
            <a:endParaRPr lang="en-MY" dirty="0"/>
          </a:p>
        </p:txBody>
      </p:sp>
      <p:pic>
        <p:nvPicPr>
          <p:cNvPr id="25603" name="Picture 3"/>
          <p:cNvPicPr>
            <a:picLocks noChangeAspect="1" noChangeArrowheads="1"/>
          </p:cNvPicPr>
          <p:nvPr/>
        </p:nvPicPr>
        <p:blipFill>
          <a:blip r:embed="rId2"/>
          <a:srcRect/>
          <a:stretch>
            <a:fillRect/>
          </a:stretch>
        </p:blipFill>
        <p:spPr bwMode="auto">
          <a:xfrm>
            <a:off x="2214546" y="3571876"/>
            <a:ext cx="4543425" cy="1762125"/>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SKEWNESS</a:t>
            </a:r>
            <a:endParaRPr lang="en-MY" dirty="0"/>
          </a:p>
        </p:txBody>
      </p:sp>
      <p:sp>
        <p:nvSpPr>
          <p:cNvPr id="3" name="Content Placeholder 2"/>
          <p:cNvSpPr>
            <a:spLocks noGrp="1"/>
          </p:cNvSpPr>
          <p:nvPr>
            <p:ph idx="1"/>
          </p:nvPr>
        </p:nvSpPr>
        <p:spPr/>
        <p:txBody>
          <a:bodyPr/>
          <a:lstStyle/>
          <a:p>
            <a:r>
              <a:rPr lang="en-US" dirty="0" smtClean="0"/>
              <a:t>Measure the asymmetry of the probability distribution of a random variable.</a:t>
            </a:r>
            <a:endParaRPr lang="en-MY" dirty="0"/>
          </a:p>
        </p:txBody>
      </p:sp>
      <p:pic>
        <p:nvPicPr>
          <p:cNvPr id="26626" name="Picture 2"/>
          <p:cNvPicPr>
            <a:picLocks noChangeAspect="1" noChangeArrowheads="1"/>
          </p:cNvPicPr>
          <p:nvPr/>
        </p:nvPicPr>
        <p:blipFill>
          <a:blip r:embed="rId2"/>
          <a:srcRect/>
          <a:stretch>
            <a:fillRect/>
          </a:stretch>
        </p:blipFill>
        <p:spPr bwMode="auto">
          <a:xfrm>
            <a:off x="1214414" y="3143248"/>
            <a:ext cx="6829318" cy="3186119"/>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SKEWNESS</a:t>
            </a:r>
            <a:endParaRPr lang="en-MY" dirty="0"/>
          </a:p>
        </p:txBody>
      </p:sp>
      <p:sp>
        <p:nvSpPr>
          <p:cNvPr id="3" name="Content Placeholder 2"/>
          <p:cNvSpPr>
            <a:spLocks noGrp="1"/>
          </p:cNvSpPr>
          <p:nvPr>
            <p:ph idx="1"/>
          </p:nvPr>
        </p:nvSpPr>
        <p:spPr>
          <a:xfrm>
            <a:off x="457200" y="1935480"/>
            <a:ext cx="8229600" cy="707702"/>
          </a:xfrm>
        </p:spPr>
        <p:txBody>
          <a:bodyPr/>
          <a:lstStyle/>
          <a:p>
            <a:r>
              <a:rPr lang="en-US" dirty="0" smtClean="0"/>
              <a:t>Pearson’s skewness coefficient </a:t>
            </a:r>
            <a:endParaRPr lang="en-MY" dirty="0"/>
          </a:p>
        </p:txBody>
      </p:sp>
      <p:pic>
        <p:nvPicPr>
          <p:cNvPr id="27651" name="Picture 3"/>
          <p:cNvPicPr>
            <a:picLocks noChangeAspect="1" noChangeArrowheads="1"/>
          </p:cNvPicPr>
          <p:nvPr/>
        </p:nvPicPr>
        <p:blipFill>
          <a:blip r:embed="rId2"/>
          <a:srcRect/>
          <a:stretch>
            <a:fillRect/>
          </a:stretch>
        </p:blipFill>
        <p:spPr bwMode="auto">
          <a:xfrm>
            <a:off x="1000100" y="3143248"/>
            <a:ext cx="7124700" cy="1819275"/>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KURTOSIS</a:t>
            </a:r>
            <a:endParaRPr lang="en-MY" dirty="0"/>
          </a:p>
        </p:txBody>
      </p:sp>
      <p:sp>
        <p:nvSpPr>
          <p:cNvPr id="3" name="Content Placeholder 2"/>
          <p:cNvSpPr>
            <a:spLocks noGrp="1"/>
          </p:cNvSpPr>
          <p:nvPr>
            <p:ph idx="1"/>
          </p:nvPr>
        </p:nvSpPr>
        <p:spPr/>
        <p:txBody>
          <a:bodyPr>
            <a:normAutofit lnSpcReduction="10000"/>
          </a:bodyPr>
          <a:lstStyle/>
          <a:p>
            <a:r>
              <a:rPr lang="en-MY" dirty="0" smtClean="0"/>
              <a:t>Kurtosis (from the Greek word </a:t>
            </a:r>
            <a:r>
              <a:rPr lang="en-MY" dirty="0" err="1" smtClean="0"/>
              <a:t>κυρτός</a:t>
            </a:r>
            <a:r>
              <a:rPr lang="en-MY" dirty="0" smtClean="0"/>
              <a:t>, </a:t>
            </a:r>
            <a:r>
              <a:rPr lang="en-MY" dirty="0" err="1" smtClean="0"/>
              <a:t>kyrtos</a:t>
            </a:r>
            <a:r>
              <a:rPr lang="en-MY" dirty="0" smtClean="0"/>
              <a:t> or </a:t>
            </a:r>
            <a:r>
              <a:rPr lang="en-MY" dirty="0" err="1" smtClean="0"/>
              <a:t>kurtos</a:t>
            </a:r>
            <a:r>
              <a:rPr lang="en-MY" dirty="0" smtClean="0"/>
              <a:t>, meaning bulging) is a measure of the "</a:t>
            </a:r>
            <a:r>
              <a:rPr lang="en-MY" dirty="0" err="1" smtClean="0"/>
              <a:t>peakedness</a:t>
            </a:r>
            <a:r>
              <a:rPr lang="en-MY" dirty="0" smtClean="0"/>
              <a:t>" of the probability distribution of a real-valued random variable</a:t>
            </a:r>
          </a:p>
          <a:p>
            <a:endParaRPr lang="en-MY" dirty="0" smtClean="0"/>
          </a:p>
          <a:p>
            <a:r>
              <a:rPr lang="en-MY" dirty="0" smtClean="0"/>
              <a:t>Kurtosis is a measure of whether the data are peaked or flat relative to a normal distribution</a:t>
            </a:r>
          </a:p>
          <a:p>
            <a:pPr>
              <a:buNone/>
            </a:pPr>
            <a:endParaRPr lang="en-US" dirty="0" smtClean="0"/>
          </a:p>
          <a:p>
            <a:r>
              <a:rPr lang="en-MY" dirty="0" smtClean="0"/>
              <a:t>Higher kurtosis means more of the variance is due to infrequent extreme deviations, as opposed to frequent modestly-sized deviations.</a:t>
            </a:r>
            <a:endParaRPr lang="en-MY"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928662" y="785794"/>
            <a:ext cx="7225410" cy="5323986"/>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CONTINOUS PROBABILITY DISTRIBUTION</a:t>
            </a:r>
            <a:endParaRPr lang="en-MY" dirty="0"/>
          </a:p>
        </p:txBody>
      </p:sp>
      <p:sp>
        <p:nvSpPr>
          <p:cNvPr id="3" name="Subtitle 2"/>
          <p:cNvSpPr>
            <a:spLocks noGrp="1"/>
          </p:cNvSpPr>
          <p:nvPr>
            <p:ph type="subTitle" idx="1"/>
          </p:nvPr>
        </p:nvSpPr>
        <p:spPr/>
        <p:txBody>
          <a:bodyPr/>
          <a:lstStyle/>
          <a:p>
            <a:r>
              <a:rPr lang="en-US" dirty="0" smtClean="0"/>
              <a:t>NORMAL DISTRIBUTION</a:t>
            </a:r>
            <a:endParaRPr lang="en-MY"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Statistics</a:t>
            </a:r>
            <a:r>
              <a:rPr lang="en-US" dirty="0" smtClean="0"/>
              <a:t>?</a:t>
            </a:r>
            <a:endParaRPr lang="en-MY" dirty="0"/>
          </a:p>
        </p:txBody>
      </p:sp>
      <p:sp>
        <p:nvSpPr>
          <p:cNvPr id="3" name="Content Placeholder 2"/>
          <p:cNvSpPr>
            <a:spLocks noGrp="1"/>
          </p:cNvSpPr>
          <p:nvPr>
            <p:ph idx="1"/>
          </p:nvPr>
        </p:nvSpPr>
        <p:spPr/>
        <p:txBody>
          <a:bodyPr>
            <a:normAutofit/>
          </a:bodyPr>
          <a:lstStyle/>
          <a:p>
            <a:pPr algn="ctr">
              <a:buNone/>
            </a:pPr>
            <a:endParaRPr lang="en-US" sz="6000" dirty="0" smtClean="0"/>
          </a:p>
          <a:p>
            <a:pPr algn="ctr">
              <a:buNone/>
            </a:pPr>
            <a:r>
              <a:rPr lang="en-US" sz="6000" dirty="0" smtClean="0"/>
              <a:t>The science of collecting and analyzing data</a:t>
            </a:r>
            <a:endParaRPr lang="en-MY" sz="6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DISTRIBUTION</a:t>
            </a:r>
            <a:endParaRPr lang="en-MY" dirty="0"/>
          </a:p>
        </p:txBody>
      </p:sp>
      <p:sp>
        <p:nvSpPr>
          <p:cNvPr id="3" name="Content Placeholder 2"/>
          <p:cNvSpPr>
            <a:spLocks noGrp="1"/>
          </p:cNvSpPr>
          <p:nvPr>
            <p:ph idx="1"/>
          </p:nvPr>
        </p:nvSpPr>
        <p:spPr/>
        <p:txBody>
          <a:bodyPr/>
          <a:lstStyle/>
          <a:p>
            <a:r>
              <a:rPr lang="en-US" dirty="0" smtClean="0"/>
              <a:t>The normal distribution is the most important in Statistics.</a:t>
            </a:r>
          </a:p>
          <a:p>
            <a:endParaRPr lang="en-US" dirty="0" smtClean="0"/>
          </a:p>
          <a:p>
            <a:r>
              <a:rPr lang="en-US" dirty="0" smtClean="0"/>
              <a:t>It has a symmetrical bell shape, with most values concentrates towards the middle, a few extreme values, and it is </a:t>
            </a:r>
            <a:r>
              <a:rPr lang="en-US" dirty="0" err="1" smtClean="0"/>
              <a:t>unimodal</a:t>
            </a:r>
            <a:r>
              <a:rPr lang="en-US" dirty="0" smtClean="0"/>
              <a:t>.</a:t>
            </a:r>
          </a:p>
          <a:p>
            <a:endParaRPr lang="en-US" dirty="0" smtClean="0"/>
          </a:p>
          <a:p>
            <a:r>
              <a:rPr lang="en-US" dirty="0" smtClean="0"/>
              <a:t>It has two parameters, </a:t>
            </a:r>
            <a:r>
              <a:rPr lang="en-US" dirty="0" smtClean="0">
                <a:latin typeface="Symbol" pitchFamily="18" charset="2"/>
              </a:rPr>
              <a:t>m </a:t>
            </a:r>
            <a:r>
              <a:rPr lang="en-US" dirty="0" smtClean="0"/>
              <a:t>and</a:t>
            </a:r>
            <a:r>
              <a:rPr lang="en-US" dirty="0" smtClean="0">
                <a:latin typeface="Symbol" pitchFamily="18" charset="2"/>
              </a:rPr>
              <a:t> s</a:t>
            </a:r>
            <a:endParaRPr lang="en-US" dirty="0" smtClean="0"/>
          </a:p>
          <a:p>
            <a:endParaRPr lang="en-MY"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DISTRIBUTION</a:t>
            </a:r>
            <a:endParaRPr lang="en-MY" dirty="0"/>
          </a:p>
        </p:txBody>
      </p:sp>
      <p:pic>
        <p:nvPicPr>
          <p:cNvPr id="29698" name="Picture 2"/>
          <p:cNvPicPr>
            <a:picLocks noChangeAspect="1" noChangeArrowheads="1"/>
          </p:cNvPicPr>
          <p:nvPr/>
        </p:nvPicPr>
        <p:blipFill>
          <a:blip r:embed="rId2"/>
          <a:srcRect/>
          <a:stretch>
            <a:fillRect/>
          </a:stretch>
        </p:blipFill>
        <p:spPr bwMode="auto">
          <a:xfrm>
            <a:off x="928662" y="2071678"/>
            <a:ext cx="6858000" cy="4381500"/>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DISTRIBUTION</a:t>
            </a:r>
            <a:endParaRPr lang="en-MY" dirty="0"/>
          </a:p>
        </p:txBody>
      </p:sp>
      <p:sp>
        <p:nvSpPr>
          <p:cNvPr id="3" name="Content Placeholder 2"/>
          <p:cNvSpPr>
            <a:spLocks noGrp="1"/>
          </p:cNvSpPr>
          <p:nvPr>
            <p:ph idx="1"/>
          </p:nvPr>
        </p:nvSpPr>
        <p:spPr/>
        <p:txBody>
          <a:bodyPr>
            <a:normAutofit lnSpcReduction="10000"/>
          </a:bodyPr>
          <a:lstStyle/>
          <a:p>
            <a:r>
              <a:rPr lang="en-US" dirty="0" smtClean="0"/>
              <a:t>Approximately 68% of the area under any normal distribution curve lies within one standard deviation of the mean.</a:t>
            </a:r>
          </a:p>
          <a:p>
            <a:endParaRPr lang="en-US" dirty="0" smtClean="0"/>
          </a:p>
          <a:p>
            <a:r>
              <a:rPr lang="en-US" dirty="0" smtClean="0"/>
              <a:t>Approximately 95% of the area under any normal distribution curve lies within two standard deviation of the mean.</a:t>
            </a:r>
          </a:p>
          <a:p>
            <a:endParaRPr lang="en-US" dirty="0" smtClean="0"/>
          </a:p>
          <a:p>
            <a:r>
              <a:rPr lang="en-US" dirty="0" smtClean="0"/>
              <a:t>Approximately 99% of the area under any normal distribution curve lies within one standard deviation of the mean.</a:t>
            </a:r>
          </a:p>
          <a:p>
            <a:pPr>
              <a:buNone/>
            </a:pPr>
            <a:endParaRPr lang="en-US" dirty="0" smtClean="0"/>
          </a:p>
          <a:p>
            <a:endParaRPr lang="en-MY"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z="4000" smtClean="0">
                <a:latin typeface="Arial" charset="0"/>
              </a:rPr>
              <a:t>Normal Distribution</a:t>
            </a:r>
          </a:p>
        </p:txBody>
      </p:sp>
      <p:sp>
        <p:nvSpPr>
          <p:cNvPr id="49155" name="Rectangle 3"/>
          <p:cNvSpPr>
            <a:spLocks noGrp="1" noChangeArrowheads="1"/>
          </p:cNvSpPr>
          <p:nvPr>
            <p:ph type="body" idx="1"/>
          </p:nvPr>
        </p:nvSpPr>
        <p:spPr>
          <a:xfrm>
            <a:off x="469900" y="1958975"/>
            <a:ext cx="5062538" cy="1958975"/>
          </a:xfrm>
        </p:spPr>
        <p:txBody>
          <a:bodyPr/>
          <a:lstStyle/>
          <a:p>
            <a:pPr eaLnBrk="1" hangingPunct="1"/>
            <a:r>
              <a:rPr lang="en-US" sz="2000" smtClean="0"/>
              <a:t>Total area under the  curve = 1.0 or 100%</a:t>
            </a:r>
          </a:p>
          <a:p>
            <a:pPr eaLnBrk="1" hangingPunct="1"/>
            <a:r>
              <a:rPr lang="en-US" sz="2000" smtClean="0"/>
              <a:t>The area under the curve :</a:t>
            </a:r>
          </a:p>
          <a:p>
            <a:pPr eaLnBrk="1" hangingPunct="1">
              <a:buFont typeface="Wingdings" pitchFamily="2" charset="2"/>
              <a:buNone/>
            </a:pPr>
            <a:r>
              <a:rPr lang="en-US" sz="2000" smtClean="0"/>
              <a:t>	within 1 std. deviation = 0.68 or 68%; </a:t>
            </a:r>
          </a:p>
          <a:p>
            <a:pPr eaLnBrk="1" hangingPunct="1">
              <a:buFont typeface="Wingdings" pitchFamily="2" charset="2"/>
              <a:buNone/>
            </a:pPr>
            <a:r>
              <a:rPr lang="en-US" sz="2000" smtClean="0"/>
              <a:t>	within 2 std deviation  = 95% </a:t>
            </a:r>
          </a:p>
          <a:p>
            <a:pPr eaLnBrk="1" hangingPunct="1">
              <a:buFont typeface="Wingdings" pitchFamily="2" charset="2"/>
              <a:buNone/>
            </a:pPr>
            <a:r>
              <a:rPr lang="en-US" sz="2000" smtClean="0"/>
              <a:t>	within 3 std deviation = 99.7</a:t>
            </a:r>
          </a:p>
          <a:p>
            <a:pPr eaLnBrk="1" hangingPunct="1"/>
            <a:endParaRPr lang="en-US" sz="2000" smtClean="0"/>
          </a:p>
        </p:txBody>
      </p:sp>
      <p:grpSp>
        <p:nvGrpSpPr>
          <p:cNvPr id="2" name="Group 24"/>
          <p:cNvGrpSpPr>
            <a:grpSpLocks/>
          </p:cNvGrpSpPr>
          <p:nvPr/>
        </p:nvGrpSpPr>
        <p:grpSpPr bwMode="auto">
          <a:xfrm>
            <a:off x="206375" y="4151313"/>
            <a:ext cx="5243513" cy="2157412"/>
            <a:chOff x="421" y="2615"/>
            <a:chExt cx="3303" cy="1359"/>
          </a:xfrm>
        </p:grpSpPr>
        <p:sp>
          <p:nvSpPr>
            <p:cNvPr id="49182" name="Line 5"/>
            <p:cNvSpPr>
              <a:spLocks noChangeShapeType="1"/>
            </p:cNvSpPr>
            <p:nvPr/>
          </p:nvSpPr>
          <p:spPr bwMode="auto">
            <a:xfrm flipV="1">
              <a:off x="503" y="2615"/>
              <a:ext cx="0" cy="1201"/>
            </a:xfrm>
            <a:prstGeom prst="line">
              <a:avLst/>
            </a:prstGeom>
            <a:noFill/>
            <a:ln w="19050">
              <a:solidFill>
                <a:schemeClr val="folHlink"/>
              </a:solidFill>
              <a:round/>
              <a:headEnd/>
              <a:tailEnd type="stealth" w="sm" len="med"/>
            </a:ln>
          </p:spPr>
          <p:txBody>
            <a:bodyPr/>
            <a:lstStyle/>
            <a:p>
              <a:endParaRPr lang="en-SG"/>
            </a:p>
          </p:txBody>
        </p:sp>
        <p:grpSp>
          <p:nvGrpSpPr>
            <p:cNvPr id="3" name="Group 23"/>
            <p:cNvGrpSpPr>
              <a:grpSpLocks/>
            </p:cNvGrpSpPr>
            <p:nvPr/>
          </p:nvGrpSpPr>
          <p:grpSpPr bwMode="auto">
            <a:xfrm>
              <a:off x="421" y="2879"/>
              <a:ext cx="3303" cy="869"/>
              <a:chOff x="421" y="2879"/>
              <a:chExt cx="3303" cy="869"/>
            </a:xfrm>
          </p:grpSpPr>
          <p:sp>
            <p:nvSpPr>
              <p:cNvPr id="49197" name="Line 6"/>
              <p:cNvSpPr>
                <a:spLocks noChangeShapeType="1"/>
              </p:cNvSpPr>
              <p:nvPr/>
            </p:nvSpPr>
            <p:spPr bwMode="auto">
              <a:xfrm>
                <a:off x="421" y="3748"/>
                <a:ext cx="3303" cy="0"/>
              </a:xfrm>
              <a:prstGeom prst="line">
                <a:avLst/>
              </a:prstGeom>
              <a:noFill/>
              <a:ln w="19050">
                <a:solidFill>
                  <a:schemeClr val="folHlink"/>
                </a:solidFill>
                <a:round/>
                <a:headEnd/>
                <a:tailEnd type="stealth" w="sm" len="med"/>
              </a:ln>
            </p:spPr>
            <p:txBody>
              <a:bodyPr/>
              <a:lstStyle/>
              <a:p>
                <a:endParaRPr lang="en-SG"/>
              </a:p>
            </p:txBody>
          </p:sp>
          <p:sp>
            <p:nvSpPr>
              <p:cNvPr id="49198" name="Freeform 7"/>
              <p:cNvSpPr>
                <a:spLocks/>
              </p:cNvSpPr>
              <p:nvPr/>
            </p:nvSpPr>
            <p:spPr bwMode="auto">
              <a:xfrm>
                <a:off x="832" y="2879"/>
                <a:ext cx="2277" cy="838"/>
              </a:xfrm>
              <a:custGeom>
                <a:avLst/>
                <a:gdLst>
                  <a:gd name="T0" fmla="*/ 0 w 2370"/>
                  <a:gd name="T1" fmla="*/ 556 h 1247"/>
                  <a:gd name="T2" fmla="*/ 553 w 2370"/>
                  <a:gd name="T3" fmla="*/ 442 h 1247"/>
                  <a:gd name="T4" fmla="*/ 1177 w 2370"/>
                  <a:gd name="T5" fmla="*/ 1 h 1247"/>
                  <a:gd name="T6" fmla="*/ 1745 w 2370"/>
                  <a:gd name="T7" fmla="*/ 448 h 1247"/>
                  <a:gd name="T8" fmla="*/ 2188 w 2370"/>
                  <a:gd name="T9" fmla="*/ 563 h 1247"/>
                  <a:gd name="T10" fmla="*/ 0 60000 65536"/>
                  <a:gd name="T11" fmla="*/ 0 60000 65536"/>
                  <a:gd name="T12" fmla="*/ 0 60000 65536"/>
                  <a:gd name="T13" fmla="*/ 0 60000 65536"/>
                  <a:gd name="T14" fmla="*/ 0 60000 65536"/>
                  <a:gd name="T15" fmla="*/ 0 w 2370"/>
                  <a:gd name="T16" fmla="*/ 0 h 1247"/>
                  <a:gd name="T17" fmla="*/ 2370 w 2370"/>
                  <a:gd name="T18" fmla="*/ 1247 h 1247"/>
                </a:gdLst>
                <a:ahLst/>
                <a:cxnLst>
                  <a:cxn ang="T10">
                    <a:pos x="T0" y="T1"/>
                  </a:cxn>
                  <a:cxn ang="T11">
                    <a:pos x="T2" y="T3"/>
                  </a:cxn>
                  <a:cxn ang="T12">
                    <a:pos x="T4" y="T5"/>
                  </a:cxn>
                  <a:cxn ang="T13">
                    <a:pos x="T6" y="T7"/>
                  </a:cxn>
                  <a:cxn ang="T14">
                    <a:pos x="T8" y="T9"/>
                  </a:cxn>
                </a:cxnLst>
                <a:rect l="T15" t="T16" r="T17" b="T18"/>
                <a:pathLst>
                  <a:path w="2370" h="1247">
                    <a:moveTo>
                      <a:pt x="0" y="1232"/>
                    </a:moveTo>
                    <a:cubicBezTo>
                      <a:pt x="194" y="1207"/>
                      <a:pt x="388" y="1182"/>
                      <a:pt x="600" y="977"/>
                    </a:cubicBezTo>
                    <a:cubicBezTo>
                      <a:pt x="812" y="772"/>
                      <a:pt x="1060" y="0"/>
                      <a:pt x="1275" y="2"/>
                    </a:cubicBezTo>
                    <a:cubicBezTo>
                      <a:pt x="1490" y="4"/>
                      <a:pt x="1708" y="785"/>
                      <a:pt x="1890" y="992"/>
                    </a:cubicBezTo>
                    <a:cubicBezTo>
                      <a:pt x="2072" y="1199"/>
                      <a:pt x="2221" y="1223"/>
                      <a:pt x="2370" y="1247"/>
                    </a:cubicBezTo>
                  </a:path>
                </a:pathLst>
              </a:custGeom>
              <a:noFill/>
              <a:ln w="19050">
                <a:solidFill>
                  <a:srgbClr val="CC0000"/>
                </a:solidFill>
                <a:round/>
                <a:headEnd/>
                <a:tailEnd/>
              </a:ln>
            </p:spPr>
            <p:txBody>
              <a:bodyPr/>
              <a:lstStyle/>
              <a:p>
                <a:endParaRPr lang="en-US"/>
              </a:p>
            </p:txBody>
          </p:sp>
        </p:grpSp>
        <p:sp>
          <p:nvSpPr>
            <p:cNvPr id="49184" name="Line 8"/>
            <p:cNvSpPr>
              <a:spLocks noChangeShapeType="1"/>
            </p:cNvSpPr>
            <p:nvPr/>
          </p:nvSpPr>
          <p:spPr bwMode="auto">
            <a:xfrm flipV="1">
              <a:off x="2056" y="2743"/>
              <a:ext cx="0" cy="1038"/>
            </a:xfrm>
            <a:prstGeom prst="line">
              <a:avLst/>
            </a:prstGeom>
            <a:noFill/>
            <a:ln w="19050">
              <a:solidFill>
                <a:srgbClr val="CC0000"/>
              </a:solidFill>
              <a:prstDash val="lgDashDot"/>
              <a:round/>
              <a:headEnd/>
              <a:tailEnd/>
            </a:ln>
          </p:spPr>
          <p:txBody>
            <a:bodyPr/>
            <a:lstStyle/>
            <a:p>
              <a:endParaRPr lang="en-SG"/>
            </a:p>
          </p:txBody>
        </p:sp>
        <p:sp>
          <p:nvSpPr>
            <p:cNvPr id="49185" name="Line 11"/>
            <p:cNvSpPr>
              <a:spLocks noChangeShapeType="1"/>
            </p:cNvSpPr>
            <p:nvPr/>
          </p:nvSpPr>
          <p:spPr bwMode="auto">
            <a:xfrm flipV="1">
              <a:off x="1012" y="3547"/>
              <a:ext cx="0" cy="256"/>
            </a:xfrm>
            <a:prstGeom prst="line">
              <a:avLst/>
            </a:prstGeom>
            <a:noFill/>
            <a:ln w="19050">
              <a:solidFill>
                <a:srgbClr val="CC0000"/>
              </a:solidFill>
              <a:prstDash val="dash"/>
              <a:round/>
              <a:headEnd/>
              <a:tailEnd/>
            </a:ln>
          </p:spPr>
          <p:txBody>
            <a:bodyPr/>
            <a:lstStyle/>
            <a:p>
              <a:endParaRPr lang="en-SG"/>
            </a:p>
          </p:txBody>
        </p:sp>
        <p:sp>
          <p:nvSpPr>
            <p:cNvPr id="49186" name="Line 12"/>
            <p:cNvSpPr>
              <a:spLocks noChangeShapeType="1"/>
            </p:cNvSpPr>
            <p:nvPr/>
          </p:nvSpPr>
          <p:spPr bwMode="auto">
            <a:xfrm flipV="1">
              <a:off x="1731" y="2950"/>
              <a:ext cx="0" cy="853"/>
            </a:xfrm>
            <a:prstGeom prst="line">
              <a:avLst/>
            </a:prstGeom>
            <a:noFill/>
            <a:ln w="19050">
              <a:solidFill>
                <a:srgbClr val="CC0000"/>
              </a:solidFill>
              <a:prstDash val="dash"/>
              <a:round/>
              <a:headEnd/>
              <a:tailEnd/>
            </a:ln>
          </p:spPr>
          <p:txBody>
            <a:bodyPr/>
            <a:lstStyle/>
            <a:p>
              <a:endParaRPr lang="en-SG"/>
            </a:p>
          </p:txBody>
        </p:sp>
        <p:sp>
          <p:nvSpPr>
            <p:cNvPr id="49187" name="Line 13"/>
            <p:cNvSpPr>
              <a:spLocks noChangeShapeType="1"/>
            </p:cNvSpPr>
            <p:nvPr/>
          </p:nvSpPr>
          <p:spPr bwMode="auto">
            <a:xfrm flipV="1">
              <a:off x="2975" y="3576"/>
              <a:ext cx="0" cy="227"/>
            </a:xfrm>
            <a:prstGeom prst="line">
              <a:avLst/>
            </a:prstGeom>
            <a:noFill/>
            <a:ln w="19050">
              <a:solidFill>
                <a:srgbClr val="CC0000"/>
              </a:solidFill>
              <a:prstDash val="dash"/>
              <a:round/>
              <a:headEnd/>
              <a:tailEnd/>
            </a:ln>
          </p:spPr>
          <p:txBody>
            <a:bodyPr/>
            <a:lstStyle/>
            <a:p>
              <a:endParaRPr lang="en-SG"/>
            </a:p>
          </p:txBody>
        </p:sp>
        <p:sp>
          <p:nvSpPr>
            <p:cNvPr id="49188" name="Line 14"/>
            <p:cNvSpPr>
              <a:spLocks noChangeShapeType="1"/>
            </p:cNvSpPr>
            <p:nvPr/>
          </p:nvSpPr>
          <p:spPr bwMode="auto">
            <a:xfrm flipV="1">
              <a:off x="1377" y="2950"/>
              <a:ext cx="0" cy="853"/>
            </a:xfrm>
            <a:prstGeom prst="line">
              <a:avLst/>
            </a:prstGeom>
            <a:noFill/>
            <a:ln w="19050">
              <a:solidFill>
                <a:srgbClr val="CC0000"/>
              </a:solidFill>
              <a:prstDash val="dash"/>
              <a:round/>
              <a:headEnd/>
              <a:tailEnd/>
            </a:ln>
          </p:spPr>
          <p:txBody>
            <a:bodyPr/>
            <a:lstStyle/>
            <a:p>
              <a:endParaRPr lang="en-SG"/>
            </a:p>
          </p:txBody>
        </p:sp>
        <p:sp>
          <p:nvSpPr>
            <p:cNvPr id="49189" name="Line 15"/>
            <p:cNvSpPr>
              <a:spLocks noChangeShapeType="1"/>
            </p:cNvSpPr>
            <p:nvPr/>
          </p:nvSpPr>
          <p:spPr bwMode="auto">
            <a:xfrm flipV="1">
              <a:off x="2374" y="2950"/>
              <a:ext cx="0" cy="853"/>
            </a:xfrm>
            <a:prstGeom prst="line">
              <a:avLst/>
            </a:prstGeom>
            <a:noFill/>
            <a:ln w="19050">
              <a:solidFill>
                <a:srgbClr val="CC0000"/>
              </a:solidFill>
              <a:prstDash val="dash"/>
              <a:round/>
              <a:headEnd/>
              <a:tailEnd/>
            </a:ln>
          </p:spPr>
          <p:txBody>
            <a:bodyPr/>
            <a:lstStyle/>
            <a:p>
              <a:endParaRPr lang="en-SG"/>
            </a:p>
          </p:txBody>
        </p:sp>
        <p:sp>
          <p:nvSpPr>
            <p:cNvPr id="49190" name="Line 16"/>
            <p:cNvSpPr>
              <a:spLocks noChangeShapeType="1"/>
            </p:cNvSpPr>
            <p:nvPr/>
          </p:nvSpPr>
          <p:spPr bwMode="auto">
            <a:xfrm flipV="1">
              <a:off x="2652" y="2950"/>
              <a:ext cx="0" cy="853"/>
            </a:xfrm>
            <a:prstGeom prst="line">
              <a:avLst/>
            </a:prstGeom>
            <a:noFill/>
            <a:ln w="19050">
              <a:solidFill>
                <a:srgbClr val="CC0000"/>
              </a:solidFill>
              <a:prstDash val="dash"/>
              <a:round/>
              <a:headEnd/>
              <a:tailEnd/>
            </a:ln>
          </p:spPr>
          <p:txBody>
            <a:bodyPr/>
            <a:lstStyle/>
            <a:p>
              <a:endParaRPr lang="en-SG"/>
            </a:p>
          </p:txBody>
        </p:sp>
        <p:sp>
          <p:nvSpPr>
            <p:cNvPr id="49191" name="Text Box 17"/>
            <p:cNvSpPr txBox="1">
              <a:spLocks noChangeArrowheads="1"/>
            </p:cNvSpPr>
            <p:nvPr/>
          </p:nvSpPr>
          <p:spPr bwMode="auto">
            <a:xfrm>
              <a:off x="1145" y="3743"/>
              <a:ext cx="363" cy="231"/>
            </a:xfrm>
            <a:prstGeom prst="rect">
              <a:avLst/>
            </a:prstGeom>
            <a:noFill/>
            <a:ln w="9525">
              <a:noFill/>
              <a:miter lim="800000"/>
              <a:headEnd/>
              <a:tailEnd/>
            </a:ln>
          </p:spPr>
          <p:txBody>
            <a:bodyPr>
              <a:spAutoFit/>
            </a:bodyPr>
            <a:lstStyle/>
            <a:p>
              <a:pPr>
                <a:spcBef>
                  <a:spcPct val="50000"/>
                </a:spcBef>
              </a:pPr>
              <a:r>
                <a:rPr lang="en-US">
                  <a:latin typeface="Symbol" pitchFamily="18" charset="2"/>
                </a:rPr>
                <a:t>-2s</a:t>
              </a:r>
            </a:p>
          </p:txBody>
        </p:sp>
        <p:sp>
          <p:nvSpPr>
            <p:cNvPr id="49192" name="Text Box 18"/>
            <p:cNvSpPr txBox="1">
              <a:spLocks noChangeArrowheads="1"/>
            </p:cNvSpPr>
            <p:nvPr/>
          </p:nvSpPr>
          <p:spPr bwMode="auto">
            <a:xfrm>
              <a:off x="2255" y="3743"/>
              <a:ext cx="291" cy="231"/>
            </a:xfrm>
            <a:prstGeom prst="rect">
              <a:avLst/>
            </a:prstGeom>
            <a:noFill/>
            <a:ln w="9525">
              <a:noFill/>
              <a:miter lim="800000"/>
              <a:headEnd/>
              <a:tailEnd/>
            </a:ln>
          </p:spPr>
          <p:txBody>
            <a:bodyPr>
              <a:spAutoFit/>
            </a:bodyPr>
            <a:lstStyle/>
            <a:p>
              <a:pPr>
                <a:spcBef>
                  <a:spcPct val="50000"/>
                </a:spcBef>
              </a:pPr>
              <a:r>
                <a:rPr lang="en-US">
                  <a:latin typeface="Symbol" pitchFamily="18" charset="2"/>
                </a:rPr>
                <a:t>s</a:t>
              </a:r>
            </a:p>
          </p:txBody>
        </p:sp>
        <p:sp>
          <p:nvSpPr>
            <p:cNvPr id="49193" name="Text Box 19"/>
            <p:cNvSpPr txBox="1">
              <a:spLocks noChangeArrowheads="1"/>
            </p:cNvSpPr>
            <p:nvPr/>
          </p:nvSpPr>
          <p:spPr bwMode="auto">
            <a:xfrm>
              <a:off x="2526" y="3743"/>
              <a:ext cx="313" cy="231"/>
            </a:xfrm>
            <a:prstGeom prst="rect">
              <a:avLst/>
            </a:prstGeom>
            <a:noFill/>
            <a:ln w="9525">
              <a:noFill/>
              <a:miter lim="800000"/>
              <a:headEnd/>
              <a:tailEnd/>
            </a:ln>
          </p:spPr>
          <p:txBody>
            <a:bodyPr>
              <a:spAutoFit/>
            </a:bodyPr>
            <a:lstStyle/>
            <a:p>
              <a:pPr>
                <a:spcBef>
                  <a:spcPct val="50000"/>
                </a:spcBef>
              </a:pPr>
              <a:r>
                <a:rPr lang="en-US">
                  <a:latin typeface="Symbol" pitchFamily="18" charset="2"/>
                </a:rPr>
                <a:t>2s</a:t>
              </a:r>
            </a:p>
          </p:txBody>
        </p:sp>
        <p:sp>
          <p:nvSpPr>
            <p:cNvPr id="49194" name="Text Box 20"/>
            <p:cNvSpPr txBox="1">
              <a:spLocks noChangeArrowheads="1"/>
            </p:cNvSpPr>
            <p:nvPr/>
          </p:nvSpPr>
          <p:spPr bwMode="auto">
            <a:xfrm>
              <a:off x="785" y="3743"/>
              <a:ext cx="384" cy="231"/>
            </a:xfrm>
            <a:prstGeom prst="rect">
              <a:avLst/>
            </a:prstGeom>
            <a:noFill/>
            <a:ln w="9525">
              <a:noFill/>
              <a:miter lim="800000"/>
              <a:headEnd/>
              <a:tailEnd/>
            </a:ln>
          </p:spPr>
          <p:txBody>
            <a:bodyPr>
              <a:spAutoFit/>
            </a:bodyPr>
            <a:lstStyle/>
            <a:p>
              <a:pPr>
                <a:spcBef>
                  <a:spcPct val="50000"/>
                </a:spcBef>
              </a:pPr>
              <a:r>
                <a:rPr lang="en-US">
                  <a:latin typeface="Symbol" pitchFamily="18" charset="2"/>
                </a:rPr>
                <a:t>-3s</a:t>
              </a:r>
            </a:p>
          </p:txBody>
        </p:sp>
        <p:sp>
          <p:nvSpPr>
            <p:cNvPr id="49195" name="Text Box 21"/>
            <p:cNvSpPr txBox="1">
              <a:spLocks noChangeArrowheads="1"/>
            </p:cNvSpPr>
            <p:nvPr/>
          </p:nvSpPr>
          <p:spPr bwMode="auto">
            <a:xfrm>
              <a:off x="2791" y="3743"/>
              <a:ext cx="341" cy="231"/>
            </a:xfrm>
            <a:prstGeom prst="rect">
              <a:avLst/>
            </a:prstGeom>
            <a:noFill/>
            <a:ln w="9525">
              <a:noFill/>
              <a:miter lim="800000"/>
              <a:headEnd/>
              <a:tailEnd/>
            </a:ln>
          </p:spPr>
          <p:txBody>
            <a:bodyPr>
              <a:spAutoFit/>
            </a:bodyPr>
            <a:lstStyle/>
            <a:p>
              <a:pPr>
                <a:spcBef>
                  <a:spcPct val="50000"/>
                </a:spcBef>
              </a:pPr>
              <a:r>
                <a:rPr lang="en-US">
                  <a:latin typeface="Symbol" pitchFamily="18" charset="2"/>
                </a:rPr>
                <a:t>3s</a:t>
              </a:r>
            </a:p>
          </p:txBody>
        </p:sp>
        <p:sp>
          <p:nvSpPr>
            <p:cNvPr id="49196" name="Text Box 22"/>
            <p:cNvSpPr txBox="1">
              <a:spLocks noChangeArrowheads="1"/>
            </p:cNvSpPr>
            <p:nvPr/>
          </p:nvSpPr>
          <p:spPr bwMode="auto">
            <a:xfrm>
              <a:off x="1558" y="3743"/>
              <a:ext cx="284" cy="231"/>
            </a:xfrm>
            <a:prstGeom prst="rect">
              <a:avLst/>
            </a:prstGeom>
            <a:noFill/>
            <a:ln w="9525">
              <a:noFill/>
              <a:miter lim="800000"/>
              <a:headEnd/>
              <a:tailEnd/>
            </a:ln>
          </p:spPr>
          <p:txBody>
            <a:bodyPr>
              <a:spAutoFit/>
            </a:bodyPr>
            <a:lstStyle/>
            <a:p>
              <a:pPr>
                <a:spcBef>
                  <a:spcPct val="50000"/>
                </a:spcBef>
              </a:pPr>
              <a:r>
                <a:rPr lang="en-US">
                  <a:latin typeface="Symbol" pitchFamily="18" charset="2"/>
                </a:rPr>
                <a:t>-s</a:t>
              </a:r>
            </a:p>
          </p:txBody>
        </p:sp>
      </p:grpSp>
      <p:sp>
        <p:nvSpPr>
          <p:cNvPr id="49157" name="Line 28"/>
          <p:cNvSpPr>
            <a:spLocks noChangeShapeType="1"/>
          </p:cNvSpPr>
          <p:nvPr/>
        </p:nvSpPr>
        <p:spPr bwMode="auto">
          <a:xfrm>
            <a:off x="6016625" y="2649538"/>
            <a:ext cx="2808288" cy="0"/>
          </a:xfrm>
          <a:prstGeom prst="line">
            <a:avLst/>
          </a:prstGeom>
          <a:noFill/>
          <a:ln w="19050">
            <a:solidFill>
              <a:schemeClr val="folHlink"/>
            </a:solidFill>
            <a:round/>
            <a:headEnd/>
            <a:tailEnd type="stealth" w="sm" len="med"/>
          </a:ln>
        </p:spPr>
        <p:txBody>
          <a:bodyPr/>
          <a:lstStyle/>
          <a:p>
            <a:endParaRPr lang="en-SG"/>
          </a:p>
        </p:txBody>
      </p:sp>
      <p:sp>
        <p:nvSpPr>
          <p:cNvPr id="49158" name="Freeform 29"/>
          <p:cNvSpPr>
            <a:spLocks/>
          </p:cNvSpPr>
          <p:nvPr/>
        </p:nvSpPr>
        <p:spPr bwMode="auto">
          <a:xfrm>
            <a:off x="6215063" y="1930400"/>
            <a:ext cx="2405062" cy="693738"/>
          </a:xfrm>
          <a:custGeom>
            <a:avLst/>
            <a:gdLst>
              <a:gd name="T0" fmla="*/ 0 w 2370"/>
              <a:gd name="T1" fmla="*/ 381301649 h 1247"/>
              <a:gd name="T2" fmla="*/ 617883767 w 2370"/>
              <a:gd name="T3" fmla="*/ 302379664 h 1247"/>
              <a:gd name="T4" fmla="*/ 1313003481 w 2370"/>
              <a:gd name="T5" fmla="*/ 619190 h 1247"/>
              <a:gd name="T6" fmla="*/ 1946335198 w 2370"/>
              <a:gd name="T7" fmla="*/ 307022199 h 1247"/>
              <a:gd name="T8" fmla="*/ 2147483647 w 2370"/>
              <a:gd name="T9" fmla="*/ 385944184 h 1247"/>
              <a:gd name="T10" fmla="*/ 0 60000 65536"/>
              <a:gd name="T11" fmla="*/ 0 60000 65536"/>
              <a:gd name="T12" fmla="*/ 0 60000 65536"/>
              <a:gd name="T13" fmla="*/ 0 60000 65536"/>
              <a:gd name="T14" fmla="*/ 0 60000 65536"/>
              <a:gd name="T15" fmla="*/ 0 w 2370"/>
              <a:gd name="T16" fmla="*/ 0 h 1247"/>
              <a:gd name="T17" fmla="*/ 2370 w 2370"/>
              <a:gd name="T18" fmla="*/ 1247 h 1247"/>
            </a:gdLst>
            <a:ahLst/>
            <a:cxnLst>
              <a:cxn ang="T10">
                <a:pos x="T0" y="T1"/>
              </a:cxn>
              <a:cxn ang="T11">
                <a:pos x="T2" y="T3"/>
              </a:cxn>
              <a:cxn ang="T12">
                <a:pos x="T4" y="T5"/>
              </a:cxn>
              <a:cxn ang="T13">
                <a:pos x="T6" y="T7"/>
              </a:cxn>
              <a:cxn ang="T14">
                <a:pos x="T8" y="T9"/>
              </a:cxn>
            </a:cxnLst>
            <a:rect l="T15" t="T16" r="T17" b="T18"/>
            <a:pathLst>
              <a:path w="2370" h="1247">
                <a:moveTo>
                  <a:pt x="0" y="1232"/>
                </a:moveTo>
                <a:cubicBezTo>
                  <a:pt x="194" y="1207"/>
                  <a:pt x="388" y="1182"/>
                  <a:pt x="600" y="977"/>
                </a:cubicBezTo>
                <a:cubicBezTo>
                  <a:pt x="812" y="772"/>
                  <a:pt x="1060" y="0"/>
                  <a:pt x="1275" y="2"/>
                </a:cubicBezTo>
                <a:cubicBezTo>
                  <a:pt x="1490" y="4"/>
                  <a:pt x="1708" y="785"/>
                  <a:pt x="1890" y="992"/>
                </a:cubicBezTo>
                <a:cubicBezTo>
                  <a:pt x="2072" y="1199"/>
                  <a:pt x="2221" y="1223"/>
                  <a:pt x="2370" y="1247"/>
                </a:cubicBezTo>
              </a:path>
            </a:pathLst>
          </a:custGeom>
          <a:noFill/>
          <a:ln w="19050">
            <a:solidFill>
              <a:srgbClr val="CC0000"/>
            </a:solidFill>
            <a:round/>
            <a:headEnd/>
            <a:tailEnd/>
          </a:ln>
        </p:spPr>
        <p:txBody>
          <a:bodyPr/>
          <a:lstStyle/>
          <a:p>
            <a:endParaRPr lang="en-US"/>
          </a:p>
        </p:txBody>
      </p:sp>
      <p:sp>
        <p:nvSpPr>
          <p:cNvPr id="49159" name="Line 30"/>
          <p:cNvSpPr>
            <a:spLocks noChangeShapeType="1"/>
          </p:cNvSpPr>
          <p:nvPr/>
        </p:nvSpPr>
        <p:spPr bwMode="auto">
          <a:xfrm flipV="1">
            <a:off x="7504113" y="1817688"/>
            <a:ext cx="0" cy="858837"/>
          </a:xfrm>
          <a:prstGeom prst="line">
            <a:avLst/>
          </a:prstGeom>
          <a:noFill/>
          <a:ln w="19050">
            <a:solidFill>
              <a:srgbClr val="CC0000"/>
            </a:solidFill>
            <a:prstDash val="lgDashDot"/>
            <a:round/>
            <a:headEnd/>
            <a:tailEnd/>
          </a:ln>
        </p:spPr>
        <p:txBody>
          <a:bodyPr/>
          <a:lstStyle/>
          <a:p>
            <a:endParaRPr lang="en-SG"/>
          </a:p>
        </p:txBody>
      </p:sp>
      <p:sp>
        <p:nvSpPr>
          <p:cNvPr id="49160" name="Line 32"/>
          <p:cNvSpPr>
            <a:spLocks noChangeShapeType="1"/>
          </p:cNvSpPr>
          <p:nvPr/>
        </p:nvSpPr>
        <p:spPr bwMode="auto">
          <a:xfrm flipV="1">
            <a:off x="7158038" y="1989138"/>
            <a:ext cx="0" cy="704850"/>
          </a:xfrm>
          <a:prstGeom prst="line">
            <a:avLst/>
          </a:prstGeom>
          <a:noFill/>
          <a:ln w="19050">
            <a:solidFill>
              <a:srgbClr val="CC0000"/>
            </a:solidFill>
            <a:prstDash val="dash"/>
            <a:round/>
            <a:headEnd/>
            <a:tailEnd/>
          </a:ln>
        </p:spPr>
        <p:txBody>
          <a:bodyPr/>
          <a:lstStyle/>
          <a:p>
            <a:endParaRPr lang="en-SG"/>
          </a:p>
        </p:txBody>
      </p:sp>
      <p:sp>
        <p:nvSpPr>
          <p:cNvPr id="49161" name="Line 35"/>
          <p:cNvSpPr>
            <a:spLocks noChangeShapeType="1"/>
          </p:cNvSpPr>
          <p:nvPr/>
        </p:nvSpPr>
        <p:spPr bwMode="auto">
          <a:xfrm flipV="1">
            <a:off x="7839075" y="1989138"/>
            <a:ext cx="0" cy="704850"/>
          </a:xfrm>
          <a:prstGeom prst="line">
            <a:avLst/>
          </a:prstGeom>
          <a:noFill/>
          <a:ln w="19050">
            <a:solidFill>
              <a:srgbClr val="CC0000"/>
            </a:solidFill>
            <a:prstDash val="dash"/>
            <a:round/>
            <a:headEnd/>
            <a:tailEnd/>
          </a:ln>
        </p:spPr>
        <p:txBody>
          <a:bodyPr/>
          <a:lstStyle/>
          <a:p>
            <a:endParaRPr lang="en-SG"/>
          </a:p>
        </p:txBody>
      </p:sp>
      <p:sp>
        <p:nvSpPr>
          <p:cNvPr id="49162" name="Text Box 38"/>
          <p:cNvSpPr txBox="1">
            <a:spLocks noChangeArrowheads="1"/>
          </p:cNvSpPr>
          <p:nvPr/>
        </p:nvSpPr>
        <p:spPr bwMode="auto">
          <a:xfrm>
            <a:off x="7713663" y="2644775"/>
            <a:ext cx="309562" cy="336550"/>
          </a:xfrm>
          <a:prstGeom prst="rect">
            <a:avLst/>
          </a:prstGeom>
          <a:noFill/>
          <a:ln w="9525">
            <a:noFill/>
            <a:miter lim="800000"/>
            <a:headEnd/>
            <a:tailEnd/>
          </a:ln>
        </p:spPr>
        <p:txBody>
          <a:bodyPr>
            <a:spAutoFit/>
          </a:bodyPr>
          <a:lstStyle/>
          <a:p>
            <a:pPr>
              <a:spcBef>
                <a:spcPct val="50000"/>
              </a:spcBef>
            </a:pPr>
            <a:r>
              <a:rPr lang="en-US" sz="1600">
                <a:latin typeface="Symbol" pitchFamily="18" charset="2"/>
              </a:rPr>
              <a:t>s</a:t>
            </a:r>
          </a:p>
        </p:txBody>
      </p:sp>
      <p:sp>
        <p:nvSpPr>
          <p:cNvPr id="49163" name="Text Box 42"/>
          <p:cNvSpPr txBox="1">
            <a:spLocks noChangeArrowheads="1"/>
          </p:cNvSpPr>
          <p:nvPr/>
        </p:nvSpPr>
        <p:spPr bwMode="auto">
          <a:xfrm>
            <a:off x="6818313" y="2644775"/>
            <a:ext cx="457200" cy="336550"/>
          </a:xfrm>
          <a:prstGeom prst="rect">
            <a:avLst/>
          </a:prstGeom>
          <a:noFill/>
          <a:ln w="9525">
            <a:noFill/>
            <a:miter lim="800000"/>
            <a:headEnd/>
            <a:tailEnd/>
          </a:ln>
        </p:spPr>
        <p:txBody>
          <a:bodyPr>
            <a:spAutoFit/>
          </a:bodyPr>
          <a:lstStyle/>
          <a:p>
            <a:pPr>
              <a:spcBef>
                <a:spcPct val="50000"/>
              </a:spcBef>
            </a:pPr>
            <a:r>
              <a:rPr lang="en-US" sz="1600">
                <a:latin typeface="Symbol" pitchFamily="18" charset="2"/>
              </a:rPr>
              <a:t>-s</a:t>
            </a:r>
          </a:p>
        </p:txBody>
      </p:sp>
      <p:sp>
        <p:nvSpPr>
          <p:cNvPr id="49164" name="Line 45"/>
          <p:cNvSpPr>
            <a:spLocks noChangeShapeType="1"/>
          </p:cNvSpPr>
          <p:nvPr/>
        </p:nvSpPr>
        <p:spPr bwMode="auto">
          <a:xfrm>
            <a:off x="6119813" y="4256088"/>
            <a:ext cx="2743200" cy="0"/>
          </a:xfrm>
          <a:prstGeom prst="line">
            <a:avLst/>
          </a:prstGeom>
          <a:noFill/>
          <a:ln w="19050">
            <a:solidFill>
              <a:schemeClr val="folHlink"/>
            </a:solidFill>
            <a:round/>
            <a:headEnd/>
            <a:tailEnd type="stealth" w="sm" len="med"/>
          </a:ln>
        </p:spPr>
        <p:txBody>
          <a:bodyPr/>
          <a:lstStyle/>
          <a:p>
            <a:endParaRPr lang="en-SG"/>
          </a:p>
        </p:txBody>
      </p:sp>
      <p:sp>
        <p:nvSpPr>
          <p:cNvPr id="49165" name="Freeform 46"/>
          <p:cNvSpPr>
            <a:spLocks/>
          </p:cNvSpPr>
          <p:nvPr/>
        </p:nvSpPr>
        <p:spPr bwMode="auto">
          <a:xfrm>
            <a:off x="6313488" y="3516313"/>
            <a:ext cx="2349500" cy="712787"/>
          </a:xfrm>
          <a:custGeom>
            <a:avLst/>
            <a:gdLst>
              <a:gd name="T0" fmla="*/ 0 w 2370"/>
              <a:gd name="T1" fmla="*/ 402529153 h 1247"/>
              <a:gd name="T2" fmla="*/ 589665024 w 2370"/>
              <a:gd name="T3" fmla="*/ 319213702 h 1247"/>
              <a:gd name="T4" fmla="*/ 1253037897 w 2370"/>
              <a:gd name="T5" fmla="*/ 653340 h 1247"/>
              <a:gd name="T6" fmla="*/ 1857445036 w 2370"/>
              <a:gd name="T7" fmla="*/ 324114611 h 1247"/>
              <a:gd name="T8" fmla="*/ 2147483647 w 2370"/>
              <a:gd name="T9" fmla="*/ 407430061 h 1247"/>
              <a:gd name="T10" fmla="*/ 0 60000 65536"/>
              <a:gd name="T11" fmla="*/ 0 60000 65536"/>
              <a:gd name="T12" fmla="*/ 0 60000 65536"/>
              <a:gd name="T13" fmla="*/ 0 60000 65536"/>
              <a:gd name="T14" fmla="*/ 0 60000 65536"/>
              <a:gd name="T15" fmla="*/ 0 w 2370"/>
              <a:gd name="T16" fmla="*/ 0 h 1247"/>
              <a:gd name="T17" fmla="*/ 2370 w 2370"/>
              <a:gd name="T18" fmla="*/ 1247 h 1247"/>
            </a:gdLst>
            <a:ahLst/>
            <a:cxnLst>
              <a:cxn ang="T10">
                <a:pos x="T0" y="T1"/>
              </a:cxn>
              <a:cxn ang="T11">
                <a:pos x="T2" y="T3"/>
              </a:cxn>
              <a:cxn ang="T12">
                <a:pos x="T4" y="T5"/>
              </a:cxn>
              <a:cxn ang="T13">
                <a:pos x="T6" y="T7"/>
              </a:cxn>
              <a:cxn ang="T14">
                <a:pos x="T8" y="T9"/>
              </a:cxn>
            </a:cxnLst>
            <a:rect l="T15" t="T16" r="T17" b="T18"/>
            <a:pathLst>
              <a:path w="2370" h="1247">
                <a:moveTo>
                  <a:pt x="0" y="1232"/>
                </a:moveTo>
                <a:cubicBezTo>
                  <a:pt x="194" y="1207"/>
                  <a:pt x="388" y="1182"/>
                  <a:pt x="600" y="977"/>
                </a:cubicBezTo>
                <a:cubicBezTo>
                  <a:pt x="812" y="772"/>
                  <a:pt x="1060" y="0"/>
                  <a:pt x="1275" y="2"/>
                </a:cubicBezTo>
                <a:cubicBezTo>
                  <a:pt x="1490" y="4"/>
                  <a:pt x="1708" y="785"/>
                  <a:pt x="1890" y="992"/>
                </a:cubicBezTo>
                <a:cubicBezTo>
                  <a:pt x="2072" y="1199"/>
                  <a:pt x="2221" y="1223"/>
                  <a:pt x="2370" y="1247"/>
                </a:cubicBezTo>
              </a:path>
            </a:pathLst>
          </a:custGeom>
          <a:noFill/>
          <a:ln w="19050">
            <a:solidFill>
              <a:srgbClr val="CC0000"/>
            </a:solidFill>
            <a:round/>
            <a:headEnd/>
            <a:tailEnd/>
          </a:ln>
        </p:spPr>
        <p:txBody>
          <a:bodyPr/>
          <a:lstStyle/>
          <a:p>
            <a:endParaRPr lang="en-US"/>
          </a:p>
        </p:txBody>
      </p:sp>
      <p:sp>
        <p:nvSpPr>
          <p:cNvPr id="49166" name="Line 47"/>
          <p:cNvSpPr>
            <a:spLocks noChangeShapeType="1"/>
          </p:cNvSpPr>
          <p:nvPr/>
        </p:nvSpPr>
        <p:spPr bwMode="auto">
          <a:xfrm flipV="1">
            <a:off x="7572375" y="3400425"/>
            <a:ext cx="0" cy="882650"/>
          </a:xfrm>
          <a:prstGeom prst="line">
            <a:avLst/>
          </a:prstGeom>
          <a:noFill/>
          <a:ln w="19050">
            <a:solidFill>
              <a:srgbClr val="CC0000"/>
            </a:solidFill>
            <a:prstDash val="lgDashDot"/>
            <a:round/>
            <a:headEnd/>
            <a:tailEnd/>
          </a:ln>
        </p:spPr>
        <p:txBody>
          <a:bodyPr/>
          <a:lstStyle/>
          <a:p>
            <a:endParaRPr lang="en-SG"/>
          </a:p>
        </p:txBody>
      </p:sp>
      <p:sp>
        <p:nvSpPr>
          <p:cNvPr id="49167" name="Line 50"/>
          <p:cNvSpPr>
            <a:spLocks noChangeShapeType="1"/>
          </p:cNvSpPr>
          <p:nvPr/>
        </p:nvSpPr>
        <p:spPr bwMode="auto">
          <a:xfrm flipV="1">
            <a:off x="8523288" y="4110038"/>
            <a:ext cx="0" cy="192087"/>
          </a:xfrm>
          <a:prstGeom prst="line">
            <a:avLst/>
          </a:prstGeom>
          <a:noFill/>
          <a:ln w="19050">
            <a:solidFill>
              <a:srgbClr val="CC0000"/>
            </a:solidFill>
            <a:prstDash val="dash"/>
            <a:round/>
            <a:headEnd/>
            <a:tailEnd/>
          </a:ln>
        </p:spPr>
        <p:txBody>
          <a:bodyPr/>
          <a:lstStyle/>
          <a:p>
            <a:endParaRPr lang="en-SG"/>
          </a:p>
        </p:txBody>
      </p:sp>
      <p:sp>
        <p:nvSpPr>
          <p:cNvPr id="49168" name="Line 51"/>
          <p:cNvSpPr>
            <a:spLocks noChangeShapeType="1"/>
          </p:cNvSpPr>
          <p:nvPr/>
        </p:nvSpPr>
        <p:spPr bwMode="auto">
          <a:xfrm flipV="1">
            <a:off x="6869113" y="3576638"/>
            <a:ext cx="0" cy="725487"/>
          </a:xfrm>
          <a:prstGeom prst="line">
            <a:avLst/>
          </a:prstGeom>
          <a:noFill/>
          <a:ln w="19050">
            <a:solidFill>
              <a:srgbClr val="CC0000"/>
            </a:solidFill>
            <a:prstDash val="dash"/>
            <a:round/>
            <a:headEnd/>
            <a:tailEnd/>
          </a:ln>
        </p:spPr>
        <p:txBody>
          <a:bodyPr/>
          <a:lstStyle/>
          <a:p>
            <a:endParaRPr lang="en-SG"/>
          </a:p>
        </p:txBody>
      </p:sp>
      <p:sp>
        <p:nvSpPr>
          <p:cNvPr id="49169" name="Line 53"/>
          <p:cNvSpPr>
            <a:spLocks noChangeShapeType="1"/>
          </p:cNvSpPr>
          <p:nvPr/>
        </p:nvSpPr>
        <p:spPr bwMode="auto">
          <a:xfrm flipV="1">
            <a:off x="8188325" y="3576638"/>
            <a:ext cx="0" cy="725487"/>
          </a:xfrm>
          <a:prstGeom prst="line">
            <a:avLst/>
          </a:prstGeom>
          <a:noFill/>
          <a:ln w="19050">
            <a:solidFill>
              <a:srgbClr val="CC0000"/>
            </a:solidFill>
            <a:prstDash val="dash"/>
            <a:round/>
            <a:headEnd/>
            <a:tailEnd/>
          </a:ln>
        </p:spPr>
        <p:txBody>
          <a:bodyPr/>
          <a:lstStyle/>
          <a:p>
            <a:endParaRPr lang="en-SG"/>
          </a:p>
        </p:txBody>
      </p:sp>
      <p:sp>
        <p:nvSpPr>
          <p:cNvPr id="49170" name="Text Box 54"/>
          <p:cNvSpPr txBox="1">
            <a:spLocks noChangeArrowheads="1"/>
          </p:cNvSpPr>
          <p:nvPr/>
        </p:nvSpPr>
        <p:spPr bwMode="auto">
          <a:xfrm>
            <a:off x="6492875" y="4251325"/>
            <a:ext cx="646113" cy="336550"/>
          </a:xfrm>
          <a:prstGeom prst="rect">
            <a:avLst/>
          </a:prstGeom>
          <a:noFill/>
          <a:ln w="9525">
            <a:noFill/>
            <a:miter lim="800000"/>
            <a:headEnd/>
            <a:tailEnd/>
          </a:ln>
        </p:spPr>
        <p:txBody>
          <a:bodyPr>
            <a:spAutoFit/>
          </a:bodyPr>
          <a:lstStyle/>
          <a:p>
            <a:pPr>
              <a:spcBef>
                <a:spcPct val="50000"/>
              </a:spcBef>
            </a:pPr>
            <a:r>
              <a:rPr lang="en-US" sz="1600">
                <a:latin typeface="Symbol" pitchFamily="18" charset="2"/>
              </a:rPr>
              <a:t>-2s</a:t>
            </a:r>
          </a:p>
        </p:txBody>
      </p:sp>
      <p:sp>
        <p:nvSpPr>
          <p:cNvPr id="49171" name="Text Box 56"/>
          <p:cNvSpPr txBox="1">
            <a:spLocks noChangeArrowheads="1"/>
          </p:cNvSpPr>
          <p:nvPr/>
        </p:nvSpPr>
        <p:spPr bwMode="auto">
          <a:xfrm>
            <a:off x="8058150" y="4251325"/>
            <a:ext cx="493713" cy="336550"/>
          </a:xfrm>
          <a:prstGeom prst="rect">
            <a:avLst/>
          </a:prstGeom>
          <a:noFill/>
          <a:ln w="9525">
            <a:noFill/>
            <a:miter lim="800000"/>
            <a:headEnd/>
            <a:tailEnd/>
          </a:ln>
        </p:spPr>
        <p:txBody>
          <a:bodyPr>
            <a:spAutoFit/>
          </a:bodyPr>
          <a:lstStyle/>
          <a:p>
            <a:pPr>
              <a:spcBef>
                <a:spcPct val="50000"/>
              </a:spcBef>
            </a:pPr>
            <a:r>
              <a:rPr lang="en-US" sz="1600">
                <a:latin typeface="Symbol" pitchFamily="18" charset="2"/>
              </a:rPr>
              <a:t>2s</a:t>
            </a:r>
          </a:p>
        </p:txBody>
      </p:sp>
      <p:sp>
        <p:nvSpPr>
          <p:cNvPr id="49172" name="Line 61"/>
          <p:cNvSpPr>
            <a:spLocks noChangeShapeType="1"/>
          </p:cNvSpPr>
          <p:nvPr/>
        </p:nvSpPr>
        <p:spPr bwMode="auto">
          <a:xfrm>
            <a:off x="6165850" y="5883275"/>
            <a:ext cx="2798763" cy="0"/>
          </a:xfrm>
          <a:prstGeom prst="line">
            <a:avLst/>
          </a:prstGeom>
          <a:noFill/>
          <a:ln w="19050">
            <a:solidFill>
              <a:schemeClr val="folHlink"/>
            </a:solidFill>
            <a:round/>
            <a:headEnd/>
            <a:tailEnd type="stealth" w="sm" len="med"/>
          </a:ln>
        </p:spPr>
        <p:txBody>
          <a:bodyPr/>
          <a:lstStyle/>
          <a:p>
            <a:endParaRPr lang="en-SG"/>
          </a:p>
        </p:txBody>
      </p:sp>
      <p:sp>
        <p:nvSpPr>
          <p:cNvPr id="49173" name="Freeform 62"/>
          <p:cNvSpPr>
            <a:spLocks/>
          </p:cNvSpPr>
          <p:nvPr/>
        </p:nvSpPr>
        <p:spPr bwMode="auto">
          <a:xfrm>
            <a:off x="6362700" y="5164138"/>
            <a:ext cx="2397125" cy="693737"/>
          </a:xfrm>
          <a:custGeom>
            <a:avLst/>
            <a:gdLst>
              <a:gd name="T0" fmla="*/ 0 w 2370"/>
              <a:gd name="T1" fmla="*/ 381300543 h 1247"/>
              <a:gd name="T2" fmla="*/ 613812682 w 2370"/>
              <a:gd name="T3" fmla="*/ 302378672 h 1247"/>
              <a:gd name="T4" fmla="*/ 1304352551 w 2370"/>
              <a:gd name="T5" fmla="*/ 619190 h 1247"/>
              <a:gd name="T6" fmla="*/ 1933509608 w 2370"/>
              <a:gd name="T7" fmla="*/ 307021200 h 1247"/>
              <a:gd name="T8" fmla="*/ 2147483647 w 2370"/>
              <a:gd name="T9" fmla="*/ 385943071 h 1247"/>
              <a:gd name="T10" fmla="*/ 0 60000 65536"/>
              <a:gd name="T11" fmla="*/ 0 60000 65536"/>
              <a:gd name="T12" fmla="*/ 0 60000 65536"/>
              <a:gd name="T13" fmla="*/ 0 60000 65536"/>
              <a:gd name="T14" fmla="*/ 0 60000 65536"/>
              <a:gd name="T15" fmla="*/ 0 w 2370"/>
              <a:gd name="T16" fmla="*/ 0 h 1247"/>
              <a:gd name="T17" fmla="*/ 2370 w 2370"/>
              <a:gd name="T18" fmla="*/ 1247 h 1247"/>
            </a:gdLst>
            <a:ahLst/>
            <a:cxnLst>
              <a:cxn ang="T10">
                <a:pos x="T0" y="T1"/>
              </a:cxn>
              <a:cxn ang="T11">
                <a:pos x="T2" y="T3"/>
              </a:cxn>
              <a:cxn ang="T12">
                <a:pos x="T4" y="T5"/>
              </a:cxn>
              <a:cxn ang="T13">
                <a:pos x="T6" y="T7"/>
              </a:cxn>
              <a:cxn ang="T14">
                <a:pos x="T8" y="T9"/>
              </a:cxn>
            </a:cxnLst>
            <a:rect l="T15" t="T16" r="T17" b="T18"/>
            <a:pathLst>
              <a:path w="2370" h="1247">
                <a:moveTo>
                  <a:pt x="0" y="1232"/>
                </a:moveTo>
                <a:cubicBezTo>
                  <a:pt x="194" y="1207"/>
                  <a:pt x="388" y="1182"/>
                  <a:pt x="600" y="977"/>
                </a:cubicBezTo>
                <a:cubicBezTo>
                  <a:pt x="812" y="772"/>
                  <a:pt x="1060" y="0"/>
                  <a:pt x="1275" y="2"/>
                </a:cubicBezTo>
                <a:cubicBezTo>
                  <a:pt x="1490" y="4"/>
                  <a:pt x="1708" y="785"/>
                  <a:pt x="1890" y="992"/>
                </a:cubicBezTo>
                <a:cubicBezTo>
                  <a:pt x="2072" y="1199"/>
                  <a:pt x="2221" y="1223"/>
                  <a:pt x="2370" y="1247"/>
                </a:cubicBezTo>
              </a:path>
            </a:pathLst>
          </a:custGeom>
          <a:noFill/>
          <a:ln w="19050">
            <a:solidFill>
              <a:srgbClr val="CC0000"/>
            </a:solidFill>
            <a:round/>
            <a:headEnd/>
            <a:tailEnd/>
          </a:ln>
        </p:spPr>
        <p:txBody>
          <a:bodyPr/>
          <a:lstStyle/>
          <a:p>
            <a:endParaRPr lang="en-US"/>
          </a:p>
        </p:txBody>
      </p:sp>
      <p:sp>
        <p:nvSpPr>
          <p:cNvPr id="49174" name="Line 63"/>
          <p:cNvSpPr>
            <a:spLocks noChangeShapeType="1"/>
          </p:cNvSpPr>
          <p:nvPr/>
        </p:nvSpPr>
        <p:spPr bwMode="auto">
          <a:xfrm flipV="1">
            <a:off x="7648575" y="5051425"/>
            <a:ext cx="0" cy="858838"/>
          </a:xfrm>
          <a:prstGeom prst="line">
            <a:avLst/>
          </a:prstGeom>
          <a:noFill/>
          <a:ln w="19050">
            <a:solidFill>
              <a:srgbClr val="CC0000"/>
            </a:solidFill>
            <a:prstDash val="lgDashDot"/>
            <a:round/>
            <a:headEnd/>
            <a:tailEnd/>
          </a:ln>
        </p:spPr>
        <p:txBody>
          <a:bodyPr/>
          <a:lstStyle/>
          <a:p>
            <a:endParaRPr lang="en-SG"/>
          </a:p>
        </p:txBody>
      </p:sp>
      <p:sp>
        <p:nvSpPr>
          <p:cNvPr id="49175" name="Line 64"/>
          <p:cNvSpPr>
            <a:spLocks noChangeShapeType="1"/>
          </p:cNvSpPr>
          <p:nvPr/>
        </p:nvSpPr>
        <p:spPr bwMode="auto">
          <a:xfrm flipV="1">
            <a:off x="6545263" y="5718175"/>
            <a:ext cx="0" cy="211138"/>
          </a:xfrm>
          <a:prstGeom prst="line">
            <a:avLst/>
          </a:prstGeom>
          <a:noFill/>
          <a:ln w="19050">
            <a:solidFill>
              <a:srgbClr val="CC0000"/>
            </a:solidFill>
            <a:prstDash val="dash"/>
            <a:round/>
            <a:headEnd/>
            <a:tailEnd/>
          </a:ln>
        </p:spPr>
        <p:txBody>
          <a:bodyPr/>
          <a:lstStyle/>
          <a:p>
            <a:endParaRPr lang="en-SG"/>
          </a:p>
        </p:txBody>
      </p:sp>
      <p:sp>
        <p:nvSpPr>
          <p:cNvPr id="49176" name="Line 66"/>
          <p:cNvSpPr>
            <a:spLocks noChangeShapeType="1"/>
          </p:cNvSpPr>
          <p:nvPr/>
        </p:nvSpPr>
        <p:spPr bwMode="auto">
          <a:xfrm flipV="1">
            <a:off x="8618538" y="5741988"/>
            <a:ext cx="0" cy="187325"/>
          </a:xfrm>
          <a:prstGeom prst="line">
            <a:avLst/>
          </a:prstGeom>
          <a:noFill/>
          <a:ln w="19050">
            <a:solidFill>
              <a:srgbClr val="CC0000"/>
            </a:solidFill>
            <a:prstDash val="dash"/>
            <a:round/>
            <a:headEnd/>
            <a:tailEnd/>
          </a:ln>
        </p:spPr>
        <p:txBody>
          <a:bodyPr/>
          <a:lstStyle/>
          <a:p>
            <a:endParaRPr lang="en-SG"/>
          </a:p>
        </p:txBody>
      </p:sp>
      <p:sp>
        <p:nvSpPr>
          <p:cNvPr id="49177" name="Text Box 73"/>
          <p:cNvSpPr txBox="1">
            <a:spLocks noChangeArrowheads="1"/>
          </p:cNvSpPr>
          <p:nvPr/>
        </p:nvSpPr>
        <p:spPr bwMode="auto">
          <a:xfrm>
            <a:off x="6305550" y="5881688"/>
            <a:ext cx="596900" cy="336550"/>
          </a:xfrm>
          <a:prstGeom prst="rect">
            <a:avLst/>
          </a:prstGeom>
          <a:noFill/>
          <a:ln w="9525">
            <a:noFill/>
            <a:miter lim="800000"/>
            <a:headEnd/>
            <a:tailEnd/>
          </a:ln>
        </p:spPr>
        <p:txBody>
          <a:bodyPr>
            <a:spAutoFit/>
          </a:bodyPr>
          <a:lstStyle/>
          <a:p>
            <a:pPr>
              <a:spcBef>
                <a:spcPct val="50000"/>
              </a:spcBef>
            </a:pPr>
            <a:r>
              <a:rPr lang="en-US" sz="1600">
                <a:latin typeface="Symbol" pitchFamily="18" charset="2"/>
              </a:rPr>
              <a:t>-3s</a:t>
            </a:r>
          </a:p>
        </p:txBody>
      </p:sp>
      <p:sp>
        <p:nvSpPr>
          <p:cNvPr id="49178" name="Text Box 74"/>
          <p:cNvSpPr txBox="1">
            <a:spLocks noChangeArrowheads="1"/>
          </p:cNvSpPr>
          <p:nvPr/>
        </p:nvSpPr>
        <p:spPr bwMode="auto">
          <a:xfrm>
            <a:off x="8423275" y="5881688"/>
            <a:ext cx="517525" cy="336550"/>
          </a:xfrm>
          <a:prstGeom prst="rect">
            <a:avLst/>
          </a:prstGeom>
          <a:noFill/>
          <a:ln w="9525">
            <a:noFill/>
            <a:miter lim="800000"/>
            <a:headEnd/>
            <a:tailEnd/>
          </a:ln>
        </p:spPr>
        <p:txBody>
          <a:bodyPr>
            <a:spAutoFit/>
          </a:bodyPr>
          <a:lstStyle/>
          <a:p>
            <a:pPr>
              <a:spcBef>
                <a:spcPct val="50000"/>
              </a:spcBef>
            </a:pPr>
            <a:r>
              <a:rPr lang="en-US" sz="1600">
                <a:latin typeface="Symbol" pitchFamily="18" charset="2"/>
              </a:rPr>
              <a:t>3s</a:t>
            </a:r>
          </a:p>
        </p:txBody>
      </p:sp>
      <p:sp>
        <p:nvSpPr>
          <p:cNvPr id="49179" name="Text Box 76"/>
          <p:cNvSpPr txBox="1">
            <a:spLocks noChangeArrowheads="1"/>
          </p:cNvSpPr>
          <p:nvPr/>
        </p:nvSpPr>
        <p:spPr bwMode="auto">
          <a:xfrm>
            <a:off x="7315200" y="3825875"/>
            <a:ext cx="666750" cy="336550"/>
          </a:xfrm>
          <a:prstGeom prst="rect">
            <a:avLst/>
          </a:prstGeom>
          <a:noFill/>
          <a:ln w="9525">
            <a:noFill/>
            <a:miter lim="800000"/>
            <a:headEnd/>
            <a:tailEnd/>
          </a:ln>
        </p:spPr>
        <p:txBody>
          <a:bodyPr>
            <a:spAutoFit/>
          </a:bodyPr>
          <a:lstStyle/>
          <a:p>
            <a:pPr>
              <a:spcBef>
                <a:spcPct val="50000"/>
              </a:spcBef>
            </a:pPr>
            <a:r>
              <a:rPr lang="en-US" sz="1600"/>
              <a:t>95%</a:t>
            </a:r>
          </a:p>
        </p:txBody>
      </p:sp>
      <p:sp>
        <p:nvSpPr>
          <p:cNvPr id="49180" name="Text Box 77"/>
          <p:cNvSpPr txBox="1">
            <a:spLocks noChangeArrowheads="1"/>
          </p:cNvSpPr>
          <p:nvPr/>
        </p:nvSpPr>
        <p:spPr bwMode="auto">
          <a:xfrm>
            <a:off x="7473950" y="5702300"/>
            <a:ext cx="869950" cy="336550"/>
          </a:xfrm>
          <a:prstGeom prst="rect">
            <a:avLst/>
          </a:prstGeom>
          <a:noFill/>
          <a:ln w="9525">
            <a:noFill/>
            <a:miter lim="800000"/>
            <a:headEnd/>
            <a:tailEnd/>
          </a:ln>
        </p:spPr>
        <p:txBody>
          <a:bodyPr>
            <a:spAutoFit/>
          </a:bodyPr>
          <a:lstStyle/>
          <a:p>
            <a:pPr>
              <a:spcBef>
                <a:spcPct val="50000"/>
              </a:spcBef>
            </a:pPr>
            <a:r>
              <a:rPr lang="en-US" sz="1600"/>
              <a:t>99.7%</a:t>
            </a:r>
          </a:p>
        </p:txBody>
      </p:sp>
      <p:sp>
        <p:nvSpPr>
          <p:cNvPr id="49181" name="Text Box 78"/>
          <p:cNvSpPr txBox="1">
            <a:spLocks noChangeArrowheads="1"/>
          </p:cNvSpPr>
          <p:nvPr/>
        </p:nvSpPr>
        <p:spPr bwMode="auto">
          <a:xfrm>
            <a:off x="7207250" y="2192338"/>
            <a:ext cx="620713" cy="336550"/>
          </a:xfrm>
          <a:prstGeom prst="rect">
            <a:avLst/>
          </a:prstGeom>
          <a:noFill/>
          <a:ln w="9525">
            <a:noFill/>
            <a:miter lim="800000"/>
            <a:headEnd/>
            <a:tailEnd/>
          </a:ln>
        </p:spPr>
        <p:txBody>
          <a:bodyPr>
            <a:spAutoFit/>
          </a:bodyPr>
          <a:lstStyle/>
          <a:p>
            <a:pPr>
              <a:spcBef>
                <a:spcPct val="50000"/>
              </a:spcBef>
            </a:pPr>
            <a:r>
              <a:rPr lang="en-US" sz="1600"/>
              <a:t>68%</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DISTRIBUTION</a:t>
            </a:r>
            <a:endParaRPr lang="en-MY" dirty="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pic>
        <p:nvPicPr>
          <p:cNvPr id="3" name="Picture 6"/>
          <p:cNvPicPr>
            <a:picLocks noChangeAspect="1" noChangeArrowheads="1"/>
          </p:cNvPicPr>
          <p:nvPr/>
        </p:nvPicPr>
        <p:blipFill>
          <a:blip r:embed="rId2"/>
          <a:srcRect/>
          <a:stretch>
            <a:fillRect/>
          </a:stretch>
        </p:blipFill>
        <p:spPr bwMode="auto">
          <a:xfrm>
            <a:off x="2071670" y="2214554"/>
            <a:ext cx="4772025" cy="1219200"/>
          </a:xfrm>
          <a:prstGeom prst="rect">
            <a:avLst/>
          </a:prstGeom>
          <a:noFill/>
          <a:ln w="9525">
            <a:noFill/>
            <a:miter lim="800000"/>
            <a:headEnd/>
            <a:tailEnd/>
          </a:ln>
          <a:effectLst/>
        </p:spPr>
      </p:pic>
      <p:pic>
        <p:nvPicPr>
          <p:cNvPr id="31751" name="Picture 7"/>
          <p:cNvPicPr>
            <a:picLocks noChangeAspect="1" noChangeArrowheads="1"/>
          </p:cNvPicPr>
          <p:nvPr/>
        </p:nvPicPr>
        <p:blipFill>
          <a:blip r:embed="rId3"/>
          <a:srcRect/>
          <a:stretch>
            <a:fillRect/>
          </a:stretch>
        </p:blipFill>
        <p:spPr bwMode="auto">
          <a:xfrm>
            <a:off x="2143108" y="3643314"/>
            <a:ext cx="4572000" cy="1171575"/>
          </a:xfrm>
          <a:prstGeom prst="rect">
            <a:avLst/>
          </a:prstGeom>
          <a:noFill/>
          <a:ln w="9525">
            <a:noFill/>
            <a:miter lim="800000"/>
            <a:headEnd/>
            <a:tailEnd/>
          </a:ln>
          <a:effectLst/>
        </p:spPr>
      </p:pic>
      <p:pic>
        <p:nvPicPr>
          <p:cNvPr id="31752" name="Picture 8"/>
          <p:cNvPicPr>
            <a:picLocks noChangeAspect="1" noChangeArrowheads="1"/>
          </p:cNvPicPr>
          <p:nvPr/>
        </p:nvPicPr>
        <p:blipFill>
          <a:blip r:embed="rId4"/>
          <a:srcRect/>
          <a:stretch>
            <a:fillRect/>
          </a:stretch>
        </p:blipFill>
        <p:spPr bwMode="auto">
          <a:xfrm>
            <a:off x="3643306" y="5072074"/>
            <a:ext cx="1581150" cy="1000125"/>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NORMAL DISTRIBUTION</a:t>
            </a:r>
            <a:endParaRPr lang="en-MY" dirty="0"/>
          </a:p>
        </p:txBody>
      </p:sp>
      <p:sp>
        <p:nvSpPr>
          <p:cNvPr id="3" name="Content Placeholder 2"/>
          <p:cNvSpPr>
            <a:spLocks noGrp="1"/>
          </p:cNvSpPr>
          <p:nvPr>
            <p:ph idx="1"/>
          </p:nvPr>
        </p:nvSpPr>
        <p:spPr>
          <a:xfrm>
            <a:off x="457200" y="1935480"/>
            <a:ext cx="8229600" cy="1279206"/>
          </a:xfrm>
        </p:spPr>
        <p:txBody>
          <a:bodyPr>
            <a:normAutofit fontScale="92500"/>
          </a:bodyPr>
          <a:lstStyle/>
          <a:p>
            <a:r>
              <a:rPr lang="en-MY" dirty="0" smtClean="0"/>
              <a:t>A standard normal distribution is a normal distribution with zero mean  and one unit variance , given by the probability function and distribution function</a:t>
            </a:r>
            <a:endParaRPr lang="en-MY" dirty="0"/>
          </a:p>
        </p:txBody>
      </p:sp>
      <p:pic>
        <p:nvPicPr>
          <p:cNvPr id="30722" name="Picture 2"/>
          <p:cNvPicPr>
            <a:picLocks noChangeAspect="1" noChangeArrowheads="1"/>
          </p:cNvPicPr>
          <p:nvPr/>
        </p:nvPicPr>
        <p:blipFill>
          <a:blip r:embed="rId2"/>
          <a:srcRect/>
          <a:stretch>
            <a:fillRect/>
          </a:stretch>
        </p:blipFill>
        <p:spPr bwMode="auto">
          <a:xfrm>
            <a:off x="1571604" y="3429000"/>
            <a:ext cx="6658022" cy="3143268"/>
          </a:xfrm>
          <a:prstGeom prst="rect">
            <a:avLst/>
          </a:prstGeom>
          <a:noFill/>
          <a:ln w="9525">
            <a:noFill/>
            <a:miter lim="800000"/>
            <a:headEnd/>
            <a:tailEnd/>
          </a:ln>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SAMPLES AND POPULATION</a:t>
            </a:r>
            <a:endParaRPr lang="en-MY" dirty="0"/>
          </a:p>
        </p:txBody>
      </p:sp>
      <p:sp>
        <p:nvSpPr>
          <p:cNvPr id="3" name="Subtitle 2"/>
          <p:cNvSpPr>
            <a:spLocks noGrp="1"/>
          </p:cNvSpPr>
          <p:nvPr>
            <p:ph type="subTitle" idx="1"/>
          </p:nvPr>
        </p:nvSpPr>
        <p:spPr/>
        <p:txBody>
          <a:bodyPr/>
          <a:lstStyle/>
          <a:p>
            <a:r>
              <a:rPr lang="en-US" dirty="0" smtClean="0"/>
              <a:t>STATISTICAL INFERENCE</a:t>
            </a:r>
            <a:endParaRPr lang="en-MY"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MY" dirty="0"/>
          </a:p>
        </p:txBody>
      </p:sp>
      <p:sp>
        <p:nvSpPr>
          <p:cNvPr id="3" name="Content Placeholder 2"/>
          <p:cNvSpPr>
            <a:spLocks noGrp="1"/>
          </p:cNvSpPr>
          <p:nvPr>
            <p:ph idx="1"/>
          </p:nvPr>
        </p:nvSpPr>
        <p:spPr/>
        <p:txBody>
          <a:bodyPr/>
          <a:lstStyle/>
          <a:p>
            <a:r>
              <a:rPr lang="en-US" dirty="0" smtClean="0"/>
              <a:t>Statistical Inference is drawing a conclusions from sample data about the larger populations from which the samples are drawn.</a:t>
            </a:r>
          </a:p>
          <a:p>
            <a:endParaRPr lang="en-MY" dirty="0" smtClean="0"/>
          </a:p>
          <a:p>
            <a:r>
              <a:rPr lang="en-US" dirty="0" smtClean="0"/>
              <a:t>A population is the whole set of a measurements or counts about which we want to draw a conclusion.</a:t>
            </a:r>
          </a:p>
          <a:p>
            <a:endParaRPr lang="en-US" dirty="0" smtClean="0"/>
          </a:p>
          <a:p>
            <a:r>
              <a:rPr lang="en-US" dirty="0" smtClean="0"/>
              <a:t>A sample is a subset of the population, a set of some of the measurements or counts which comprise the population.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a:t>
            </a:r>
            <a:endParaRPr lang="en-MY" dirty="0"/>
          </a:p>
        </p:txBody>
      </p:sp>
      <p:sp>
        <p:nvSpPr>
          <p:cNvPr id="3" name="Content Placeholder 2"/>
          <p:cNvSpPr>
            <a:spLocks noGrp="1"/>
          </p:cNvSpPr>
          <p:nvPr>
            <p:ph idx="1"/>
          </p:nvPr>
        </p:nvSpPr>
        <p:spPr>
          <a:xfrm>
            <a:off x="457200" y="1935480"/>
            <a:ext cx="8229600" cy="1564958"/>
          </a:xfrm>
        </p:spPr>
        <p:txBody>
          <a:bodyPr>
            <a:normAutofit lnSpcReduction="10000"/>
          </a:bodyPr>
          <a:lstStyle/>
          <a:p>
            <a:r>
              <a:rPr lang="en-US" dirty="0" smtClean="0"/>
              <a:t>What is the connection between the mean, std and shape of  the parent population and the mean, std and shape of the sampling distribution of the sample mean?</a:t>
            </a:r>
            <a:endParaRPr lang="en-MY" dirty="0"/>
          </a:p>
        </p:txBody>
      </p:sp>
      <p:pic>
        <p:nvPicPr>
          <p:cNvPr id="40963" name="Picture 3"/>
          <p:cNvPicPr>
            <a:picLocks noChangeAspect="1" noChangeArrowheads="1"/>
          </p:cNvPicPr>
          <p:nvPr/>
        </p:nvPicPr>
        <p:blipFill>
          <a:blip r:embed="rId2"/>
          <a:srcRect/>
          <a:stretch>
            <a:fillRect/>
          </a:stretch>
        </p:blipFill>
        <p:spPr bwMode="auto">
          <a:xfrm>
            <a:off x="3214678" y="3143248"/>
            <a:ext cx="2667000" cy="3019425"/>
          </a:xfrm>
          <a:prstGeom prst="rect">
            <a:avLst/>
          </a:prstGeom>
          <a:noFill/>
          <a:ln w="9525">
            <a:noFill/>
            <a:miter lim="800000"/>
            <a:headEnd/>
            <a:tailEnd/>
          </a:ln>
          <a:effec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CONFIDENCE INTERVAL ESTIMATION</a:t>
            </a:r>
            <a:endParaRPr lang="en-MY"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eaLnBrk="1" hangingPunct="1"/>
            <a:r>
              <a:rPr lang="en-US" sz="4800" b="1" dirty="0" smtClean="0"/>
              <a:t>Sources of data</a:t>
            </a:r>
          </a:p>
        </p:txBody>
      </p:sp>
      <p:sp>
        <p:nvSpPr>
          <p:cNvPr id="9219" name="Rectangle 3"/>
          <p:cNvSpPr>
            <a:spLocks noGrp="1" noChangeArrowheads="1"/>
          </p:cNvSpPr>
          <p:nvPr>
            <p:ph type="body" idx="1"/>
          </p:nvPr>
        </p:nvSpPr>
        <p:spPr/>
        <p:txBody>
          <a:bodyPr/>
          <a:lstStyle/>
          <a:p>
            <a:pPr eaLnBrk="1" hangingPunct="1"/>
            <a:endParaRPr lang="en-US" sz="2400" dirty="0" smtClean="0">
              <a:latin typeface="Arial" charset="0"/>
            </a:endParaRPr>
          </a:p>
          <a:p>
            <a:pPr eaLnBrk="1" hangingPunct="1"/>
            <a:r>
              <a:rPr lang="en-US" sz="2400" dirty="0" smtClean="0">
                <a:latin typeface="Arial" charset="0"/>
              </a:rPr>
              <a:t>Lab Experimentation</a:t>
            </a:r>
          </a:p>
          <a:p>
            <a:pPr eaLnBrk="1" hangingPunct="1"/>
            <a:r>
              <a:rPr lang="en-US" sz="2400" dirty="0" smtClean="0">
                <a:latin typeface="Arial" charset="0"/>
              </a:rPr>
              <a:t>Survey</a:t>
            </a:r>
          </a:p>
          <a:p>
            <a:pPr eaLnBrk="1" hangingPunct="1"/>
            <a:r>
              <a:rPr lang="en-US" sz="2400" dirty="0" smtClean="0">
                <a:latin typeface="Arial" charset="0"/>
              </a:rPr>
              <a:t>Census</a:t>
            </a:r>
          </a:p>
          <a:p>
            <a:pPr eaLnBrk="1" hangingPunct="1"/>
            <a:r>
              <a:rPr lang="en-US" sz="2400" dirty="0" smtClean="0">
                <a:latin typeface="Arial" charset="0"/>
              </a:rPr>
              <a:t>Theoretical analysis </a:t>
            </a:r>
          </a:p>
          <a:p>
            <a:pPr eaLnBrk="1" hangingPunct="1"/>
            <a:r>
              <a:rPr lang="en-US" sz="2400" dirty="0" smtClean="0">
                <a:latin typeface="Arial" charset="0"/>
              </a:rPr>
              <a:t>Numerical analysis – software</a:t>
            </a:r>
          </a:p>
          <a:p>
            <a:pPr eaLnBrk="1" hangingPunct="1"/>
            <a:r>
              <a:rPr lang="en-US" sz="2400" dirty="0" smtClean="0">
                <a:latin typeface="Arial" charset="0"/>
              </a:rPr>
              <a:t>Other researchers data</a:t>
            </a:r>
          </a:p>
          <a:p>
            <a:pPr eaLnBrk="1" hangingPunct="1"/>
            <a:endParaRPr lang="en-US" sz="2400" dirty="0" smtClean="0">
              <a:solidFill>
                <a:schemeClr val="folHlink"/>
              </a:solidFill>
              <a:latin typeface="Arial"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INTERVAL ESTIMATE</a:t>
            </a:r>
            <a:endParaRPr lang="en-MY" dirty="0"/>
          </a:p>
        </p:txBody>
      </p:sp>
      <p:sp>
        <p:nvSpPr>
          <p:cNvPr id="3" name="Content Placeholder 2"/>
          <p:cNvSpPr>
            <a:spLocks noGrp="1"/>
          </p:cNvSpPr>
          <p:nvPr>
            <p:ph idx="1"/>
          </p:nvPr>
        </p:nvSpPr>
        <p:spPr/>
        <p:txBody>
          <a:bodyPr/>
          <a:lstStyle/>
          <a:p>
            <a:r>
              <a:rPr lang="en-US" dirty="0" smtClean="0"/>
              <a:t>Statistical theory indicates that the size of the error term and hence the width of the interval, depend on;</a:t>
            </a:r>
          </a:p>
          <a:p>
            <a:endParaRPr lang="en-US" dirty="0" smtClean="0"/>
          </a:p>
          <a:p>
            <a:pPr marL="514350" indent="-514350">
              <a:buAutoNum type="arabicPeriod"/>
            </a:pPr>
            <a:r>
              <a:rPr lang="en-US" dirty="0" smtClean="0"/>
              <a:t>The sample size</a:t>
            </a:r>
          </a:p>
          <a:p>
            <a:pPr marL="514350" indent="-514350">
              <a:buAutoNum type="arabicPeriod"/>
            </a:pPr>
            <a:r>
              <a:rPr lang="en-US" dirty="0" smtClean="0"/>
              <a:t>The variability of the variable</a:t>
            </a:r>
          </a:p>
          <a:p>
            <a:pPr marL="514350" indent="-514350">
              <a:buAutoNum type="arabicPeriod"/>
            </a:pPr>
            <a:r>
              <a:rPr lang="en-US" dirty="0" smtClean="0"/>
              <a:t>The level of confidence we wish to have that the population mean does in fact lie within the specified interval</a:t>
            </a:r>
            <a:endParaRPr lang="en-MY"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95% CONFIDENCE INTERVAL</a:t>
            </a:r>
            <a:endParaRPr lang="en-MY" dirty="0"/>
          </a:p>
        </p:txBody>
      </p:sp>
      <p:sp>
        <p:nvSpPr>
          <p:cNvPr id="3" name="Content Placeholder 2"/>
          <p:cNvSpPr>
            <a:spLocks noGrp="1"/>
          </p:cNvSpPr>
          <p:nvPr>
            <p:ph idx="1"/>
          </p:nvPr>
        </p:nvSpPr>
        <p:spPr/>
        <p:txBody>
          <a:bodyPr/>
          <a:lstStyle/>
          <a:p>
            <a:r>
              <a:rPr lang="en-US" dirty="0" smtClean="0"/>
              <a:t>It means that on 95% of occasions when such intervals are calculated the population mean will actually fall inside the interval we have calculated from the sample data.</a:t>
            </a:r>
          </a:p>
          <a:p>
            <a:endParaRPr lang="en-US" dirty="0" smtClean="0"/>
          </a:p>
          <a:p>
            <a:r>
              <a:rPr lang="en-US" dirty="0" smtClean="0"/>
              <a:t>On the other 5% of occasions, it will fall outside the interval.</a:t>
            </a:r>
            <a:endParaRPr lang="en-MY"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95% CONFIDENCE INTERVAL</a:t>
            </a:r>
            <a:endParaRPr lang="en-MY" dirty="0"/>
          </a:p>
        </p:txBody>
      </p:sp>
      <p:pic>
        <p:nvPicPr>
          <p:cNvPr id="39939" name="Picture 3"/>
          <p:cNvPicPr>
            <a:picLocks noChangeAspect="1" noChangeArrowheads="1"/>
          </p:cNvPicPr>
          <p:nvPr/>
        </p:nvPicPr>
        <p:blipFill>
          <a:blip r:embed="rId2"/>
          <a:srcRect/>
          <a:stretch>
            <a:fillRect/>
          </a:stretch>
        </p:blipFill>
        <p:spPr bwMode="auto">
          <a:xfrm>
            <a:off x="857250" y="2508250"/>
            <a:ext cx="7429500" cy="1847850"/>
          </a:xfrm>
          <a:prstGeom prst="rect">
            <a:avLst/>
          </a:prstGeom>
          <a:noFill/>
          <a:ln w="9525">
            <a:noFill/>
            <a:miter lim="800000"/>
            <a:headEnd/>
            <a:tailEnd/>
          </a:ln>
          <a:effec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95% CONFIDENCE INTERVAL FOR SMALL SAMPLE SIZE</a:t>
            </a:r>
            <a:endParaRPr lang="en-MY" dirty="0"/>
          </a:p>
        </p:txBody>
      </p:sp>
      <p:pic>
        <p:nvPicPr>
          <p:cNvPr id="49156" name="Picture 4"/>
          <p:cNvPicPr>
            <a:picLocks noGrp="1" noChangeAspect="1" noChangeArrowheads="1"/>
          </p:cNvPicPr>
          <p:nvPr>
            <p:ph idx="1"/>
          </p:nvPr>
        </p:nvPicPr>
        <p:blipFill>
          <a:blip r:embed="rId2"/>
          <a:srcRect/>
          <a:stretch>
            <a:fillRect/>
          </a:stretch>
        </p:blipFill>
        <p:spPr bwMode="auto">
          <a:xfrm>
            <a:off x="2143125" y="2502694"/>
            <a:ext cx="5286375" cy="2971800"/>
          </a:xfrm>
          <a:prstGeom prst="rect">
            <a:avLst/>
          </a:prstGeom>
          <a:noFill/>
          <a:ln w="9525">
            <a:noFill/>
            <a:miter lim="800000"/>
            <a:headEnd/>
            <a:tailEnd/>
          </a:ln>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Distribution</a:t>
            </a:r>
            <a:endParaRPr lang="en-MY" dirty="0"/>
          </a:p>
        </p:txBody>
      </p:sp>
      <p:sp>
        <p:nvSpPr>
          <p:cNvPr id="3" name="Content Placeholder 2"/>
          <p:cNvSpPr>
            <a:spLocks noGrp="1"/>
          </p:cNvSpPr>
          <p:nvPr>
            <p:ph idx="1"/>
          </p:nvPr>
        </p:nvSpPr>
        <p:spPr/>
        <p:txBody>
          <a:bodyPr/>
          <a:lstStyle/>
          <a:p>
            <a:r>
              <a:rPr lang="en-MY" dirty="0" smtClean="0"/>
              <a:t>The Student's t-distribution (or also t-distribution), in probability and statistics, is a probability distribution that arises in the problem of estimating the mean of a normally distributed population when the sample size is small. </a:t>
            </a:r>
          </a:p>
          <a:p>
            <a:endParaRPr lang="en-MY" dirty="0" smtClean="0"/>
          </a:p>
          <a:p>
            <a:r>
              <a:rPr lang="en-MY" dirty="0" smtClean="0"/>
              <a:t>It is the basis of the popular Student's t-tests for the statistical significance of the difference between two sample means, and for confidence intervals for the difference between two population means.</a:t>
            </a:r>
            <a:endParaRPr lang="en-MY"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a:t>
            </a:r>
            <a:r>
              <a:rPr lang="en-US" i="1" dirty="0" smtClean="0"/>
              <a:t>t</a:t>
            </a:r>
            <a:r>
              <a:rPr lang="en-US" dirty="0" smtClean="0"/>
              <a:t>-distribution?</a:t>
            </a:r>
            <a:endParaRPr lang="en-MY" dirty="0"/>
          </a:p>
        </p:txBody>
      </p:sp>
      <p:sp>
        <p:nvSpPr>
          <p:cNvPr id="3" name="Content Placeholder 2"/>
          <p:cNvSpPr>
            <a:spLocks noGrp="1"/>
          </p:cNvSpPr>
          <p:nvPr>
            <p:ph idx="1"/>
          </p:nvPr>
        </p:nvSpPr>
        <p:spPr/>
        <p:txBody>
          <a:bodyPr>
            <a:normAutofit/>
          </a:bodyPr>
          <a:lstStyle/>
          <a:p>
            <a:r>
              <a:rPr lang="en-MY" sz="3600" dirty="0" smtClean="0"/>
              <a:t>Confidence intervals and hypothesis tests rely on Student's t-distribution to cope with uncertainty resulting from estimating the standard deviation from a sample, whereas if the population standard deviation were known, a normal distribution would be used.</a:t>
            </a:r>
            <a:endParaRPr lang="en-MY" sz="36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RELIABILITY TESTING </a:t>
            </a:r>
            <a:endParaRPr lang="en-MY" dirty="0"/>
          </a:p>
        </p:txBody>
      </p:sp>
      <p:sp>
        <p:nvSpPr>
          <p:cNvPr id="3" name="Subtitle 2"/>
          <p:cNvSpPr>
            <a:spLocks noGrp="1"/>
          </p:cNvSpPr>
          <p:nvPr>
            <p:ph type="subTitle" idx="1"/>
          </p:nvPr>
        </p:nvSpPr>
        <p:spPr/>
        <p:txBody>
          <a:bodyPr/>
          <a:lstStyle/>
          <a:p>
            <a:r>
              <a:rPr lang="en-US" dirty="0" smtClean="0"/>
              <a:t>Questionnaire and Survey Data</a:t>
            </a:r>
            <a:endParaRPr lang="en-MY" dirty="0"/>
          </a:p>
        </p:txBody>
      </p:sp>
    </p:spTree>
    <p:extLst>
      <p:ext uri="{BB962C8B-B14F-4D97-AF65-F5344CB8AC3E}">
        <p14:creationId xmlns:p14="http://schemas.microsoft.com/office/powerpoint/2010/main" val="3161084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92696"/>
            <a:ext cx="8892480" cy="852704"/>
          </a:xfrm>
        </p:spPr>
        <p:txBody>
          <a:bodyPr>
            <a:normAutofit fontScale="90000"/>
          </a:bodyPr>
          <a:lstStyle/>
          <a:p>
            <a:r>
              <a:rPr lang="en-SG" b="1" dirty="0" smtClean="0"/>
              <a:t>CRONBACH’S ALPHA (</a:t>
            </a:r>
            <a:r>
              <a:rPr lang="el-GR" b="1" dirty="0" smtClean="0"/>
              <a:t>Α) </a:t>
            </a:r>
            <a:r>
              <a:rPr lang="en-SG" b="1" dirty="0" smtClean="0"/>
              <a:t>COEFFICIENT</a:t>
            </a:r>
            <a:endParaRPr lang="en-SG" b="1" dirty="0"/>
          </a:p>
        </p:txBody>
      </p:sp>
      <p:sp>
        <p:nvSpPr>
          <p:cNvPr id="3" name="Content Placeholder 2"/>
          <p:cNvSpPr>
            <a:spLocks noGrp="1"/>
          </p:cNvSpPr>
          <p:nvPr>
            <p:ph idx="1"/>
          </p:nvPr>
        </p:nvSpPr>
        <p:spPr/>
        <p:txBody>
          <a:bodyPr>
            <a:normAutofit/>
          </a:bodyPr>
          <a:lstStyle/>
          <a:p>
            <a:r>
              <a:rPr lang="en-SG" dirty="0"/>
              <a:t>Cronbach's alpha is a measure of internal consistency, that is, how closely related a set of items are as a </a:t>
            </a:r>
            <a:r>
              <a:rPr lang="en-SG" dirty="0" smtClean="0"/>
              <a:t>group.</a:t>
            </a:r>
          </a:p>
          <a:p>
            <a:endParaRPr lang="en-US" dirty="0"/>
          </a:p>
          <a:p>
            <a:r>
              <a:rPr lang="en-SG" dirty="0"/>
              <a:t>In theory this is the proportion of the observed data that can be attributed to the population </a:t>
            </a:r>
            <a:r>
              <a:rPr lang="en-SG" dirty="0" smtClean="0"/>
              <a:t>data</a:t>
            </a:r>
          </a:p>
          <a:p>
            <a:endParaRPr lang="en-US" dirty="0"/>
          </a:p>
          <a:p>
            <a:r>
              <a:rPr lang="en-SG" dirty="0" smtClean="0"/>
              <a:t>This method is used </a:t>
            </a:r>
            <a:r>
              <a:rPr lang="en-SG" dirty="0"/>
              <a:t>to measure the internal consistency of multiple-item measurements, representing the averaged correlation between the items</a:t>
            </a:r>
            <a:r>
              <a:rPr lang="en-SG" dirty="0" smtClean="0"/>
              <a:t>.</a:t>
            </a:r>
          </a:p>
          <a:p>
            <a:endParaRPr lang="en-SG" dirty="0"/>
          </a:p>
        </p:txBody>
      </p:sp>
    </p:spTree>
    <p:extLst>
      <p:ext uri="{BB962C8B-B14F-4D97-AF65-F5344CB8AC3E}">
        <p14:creationId xmlns:p14="http://schemas.microsoft.com/office/powerpoint/2010/main" val="19085891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92696"/>
            <a:ext cx="8892480" cy="852704"/>
          </a:xfrm>
        </p:spPr>
        <p:txBody>
          <a:bodyPr>
            <a:normAutofit fontScale="90000"/>
          </a:bodyPr>
          <a:lstStyle/>
          <a:p>
            <a:r>
              <a:rPr lang="en-SG" b="1" dirty="0" smtClean="0"/>
              <a:t>CRONBACH’S ALPHA (</a:t>
            </a:r>
            <a:r>
              <a:rPr lang="el-GR" b="1" dirty="0" smtClean="0"/>
              <a:t>Α) </a:t>
            </a:r>
            <a:r>
              <a:rPr lang="en-SG" b="1" dirty="0" smtClean="0"/>
              <a:t>COEFFICIENT</a:t>
            </a:r>
            <a:endParaRPr lang="en-SG" b="1" dirty="0"/>
          </a:p>
        </p:txBody>
      </p:sp>
      <p:sp>
        <p:nvSpPr>
          <p:cNvPr id="3" name="Content Placeholder 2"/>
          <p:cNvSpPr>
            <a:spLocks noGrp="1"/>
          </p:cNvSpPr>
          <p:nvPr>
            <p:ph idx="1"/>
          </p:nvPr>
        </p:nvSpPr>
        <p:spPr>
          <a:xfrm>
            <a:off x="467544" y="1772816"/>
            <a:ext cx="8229600" cy="4389120"/>
          </a:xfrm>
        </p:spPr>
        <p:txBody>
          <a:bodyPr>
            <a:normAutofit fontScale="85000" lnSpcReduction="20000"/>
          </a:bodyPr>
          <a:lstStyle/>
          <a:p>
            <a:pPr marL="0" indent="0">
              <a:buNone/>
            </a:pPr>
            <a:endParaRPr lang="en-SG" dirty="0"/>
          </a:p>
          <a:p>
            <a:r>
              <a:rPr lang="en-MY" dirty="0" smtClean="0"/>
              <a:t>Internal </a:t>
            </a:r>
            <a:r>
              <a:rPr lang="en-MY" dirty="0"/>
              <a:t>consistency is typically a measure based on the correlations between different items on the same test (or the same subscale on a larger test). </a:t>
            </a:r>
            <a:endParaRPr lang="en-MY" dirty="0" smtClean="0"/>
          </a:p>
          <a:p>
            <a:endParaRPr lang="en-MY" dirty="0"/>
          </a:p>
          <a:p>
            <a:r>
              <a:rPr lang="en-MY" dirty="0" smtClean="0"/>
              <a:t>It </a:t>
            </a:r>
            <a:r>
              <a:rPr lang="en-MY" dirty="0"/>
              <a:t>measures whether several items that propose to measure the same general construct produce similar scores. </a:t>
            </a:r>
            <a:endParaRPr lang="en-MY" dirty="0" smtClean="0"/>
          </a:p>
          <a:p>
            <a:endParaRPr lang="en-MY" dirty="0"/>
          </a:p>
          <a:p>
            <a:r>
              <a:rPr lang="en-MY" dirty="0" smtClean="0"/>
              <a:t>For </a:t>
            </a:r>
            <a:r>
              <a:rPr lang="en-MY" dirty="0"/>
              <a:t>example, if a respondent expressed agreement with the statements "I like to ride bicycles" and "I've enjoyed riding bicycles in the past", and disagreement with the statement "I hate bicycles", this would be indicative of good internal consistency of the test.</a:t>
            </a:r>
            <a:endParaRPr lang="en-SG" dirty="0" smtClean="0"/>
          </a:p>
          <a:p>
            <a:pPr marL="0" indent="0">
              <a:buNone/>
            </a:pPr>
            <a:r>
              <a:rPr lang="en-SG" dirty="0" smtClean="0"/>
              <a:t> </a:t>
            </a:r>
          </a:p>
        </p:txBody>
      </p:sp>
    </p:spTree>
    <p:extLst>
      <p:ext uri="{BB962C8B-B14F-4D97-AF65-F5344CB8AC3E}">
        <p14:creationId xmlns:p14="http://schemas.microsoft.com/office/powerpoint/2010/main" val="10394885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92696"/>
            <a:ext cx="8892480" cy="852704"/>
          </a:xfrm>
        </p:spPr>
        <p:txBody>
          <a:bodyPr>
            <a:normAutofit fontScale="90000"/>
          </a:bodyPr>
          <a:lstStyle/>
          <a:p>
            <a:r>
              <a:rPr lang="en-SG" b="1" dirty="0" smtClean="0"/>
              <a:t>CRONBACH’S ALPHA (</a:t>
            </a:r>
            <a:r>
              <a:rPr lang="el-GR" b="1" dirty="0" smtClean="0"/>
              <a:t>Α) </a:t>
            </a:r>
            <a:r>
              <a:rPr lang="en-SG" b="1" dirty="0" smtClean="0"/>
              <a:t>COEFFICIENT</a:t>
            </a:r>
            <a:endParaRPr lang="en-SG" b="1" dirty="0"/>
          </a:p>
        </p:txBody>
      </p:sp>
      <p:sp>
        <p:nvSpPr>
          <p:cNvPr id="3" name="Content Placeholder 2"/>
          <p:cNvSpPr>
            <a:spLocks noGrp="1"/>
          </p:cNvSpPr>
          <p:nvPr>
            <p:ph idx="1"/>
          </p:nvPr>
        </p:nvSpPr>
        <p:spPr/>
        <p:txBody>
          <a:bodyPr>
            <a:normAutofit fontScale="85000" lnSpcReduction="20000"/>
          </a:bodyPr>
          <a:lstStyle/>
          <a:p>
            <a:pPr marL="0" indent="0">
              <a:buNone/>
            </a:pPr>
            <a:r>
              <a:rPr lang="en-SG" dirty="0" smtClean="0"/>
              <a:t> </a:t>
            </a:r>
          </a:p>
          <a:p>
            <a:r>
              <a:rPr lang="en-SG" dirty="0" smtClean="0"/>
              <a:t>As </a:t>
            </a:r>
            <a:r>
              <a:rPr lang="en-SG" dirty="0"/>
              <a:t>multiple-item measurements are in theory repeated measurements of the same thing, </a:t>
            </a:r>
            <a:r>
              <a:rPr lang="en-SG" dirty="0" smtClean="0"/>
              <a:t>the coefficient represents </a:t>
            </a:r>
            <a:r>
              <a:rPr lang="en-SG" dirty="0"/>
              <a:t>the reliability of the overall measurement.</a:t>
            </a:r>
            <a:endParaRPr lang="en-SG" dirty="0" smtClean="0"/>
          </a:p>
          <a:p>
            <a:endParaRPr lang="en-SG" dirty="0"/>
          </a:p>
          <a:p>
            <a:r>
              <a:rPr lang="en-SG" dirty="0" smtClean="0"/>
              <a:t>A </a:t>
            </a:r>
            <a:r>
              <a:rPr lang="en-SG" dirty="0"/>
              <a:t>"high" value of alpha is often used (along with substantive arguments and possibly other statistical measures) as evidence that the items measure an underlying (or latent) construct. </a:t>
            </a:r>
            <a:endParaRPr lang="en-SG" dirty="0" smtClean="0"/>
          </a:p>
          <a:p>
            <a:endParaRPr lang="en-SG" dirty="0"/>
          </a:p>
          <a:p>
            <a:r>
              <a:rPr lang="en-SG" dirty="0" smtClean="0"/>
              <a:t>However</a:t>
            </a:r>
            <a:r>
              <a:rPr lang="en-SG" dirty="0"/>
              <a:t>, a high alpha does not imply that the measure is unidimensional</a:t>
            </a:r>
            <a:r>
              <a:rPr lang="en-SG" dirty="0" smtClean="0"/>
              <a:t>.</a:t>
            </a:r>
          </a:p>
          <a:p>
            <a:endParaRPr lang="en-US" dirty="0"/>
          </a:p>
          <a:p>
            <a:r>
              <a:rPr lang="en-SG" dirty="0"/>
              <a:t>Spearman-Brown </a:t>
            </a:r>
            <a:r>
              <a:rPr lang="en-SG" dirty="0" smtClean="0"/>
              <a:t>coefficients is another reliability testing method</a:t>
            </a:r>
            <a:endParaRPr lang="en-SG" dirty="0"/>
          </a:p>
        </p:txBody>
      </p:sp>
    </p:spTree>
    <p:extLst>
      <p:ext uri="{BB962C8B-B14F-4D97-AF65-F5344CB8AC3E}">
        <p14:creationId xmlns:p14="http://schemas.microsoft.com/office/powerpoint/2010/main" val="329515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sz="3600" b="1" dirty="0" smtClean="0">
                <a:latin typeface="Arial" charset="0"/>
              </a:rPr>
              <a:t>Classes of experiment/data collection</a:t>
            </a:r>
          </a:p>
        </p:txBody>
      </p:sp>
      <p:sp>
        <p:nvSpPr>
          <p:cNvPr id="10243" name="Rectangle 3"/>
          <p:cNvSpPr>
            <a:spLocks noGrp="1" noChangeArrowheads="1"/>
          </p:cNvSpPr>
          <p:nvPr>
            <p:ph type="body" idx="1"/>
          </p:nvPr>
        </p:nvSpPr>
        <p:spPr/>
        <p:txBody>
          <a:bodyPr>
            <a:normAutofit fontScale="92500"/>
          </a:bodyPr>
          <a:lstStyle/>
          <a:p>
            <a:pPr marL="609600" indent="-609600" eaLnBrk="1" hangingPunct="1">
              <a:buNone/>
            </a:pPr>
            <a:endParaRPr lang="en-US" sz="2400" dirty="0" smtClean="0">
              <a:latin typeface="Arial" charset="0"/>
            </a:endParaRPr>
          </a:p>
          <a:p>
            <a:pPr marL="609600" indent="-609600" eaLnBrk="1" hangingPunct="1">
              <a:buFont typeface="Wingdings" pitchFamily="2" charset="2"/>
              <a:buAutoNum type="arabicParenR"/>
            </a:pPr>
            <a:r>
              <a:rPr lang="en-US" sz="2400" dirty="0" smtClean="0">
                <a:latin typeface="Arial" charset="0"/>
              </a:rPr>
              <a:t>Estimation of parameter mean values</a:t>
            </a:r>
          </a:p>
          <a:p>
            <a:pPr marL="609600" indent="-609600" eaLnBrk="1" hangingPunct="1">
              <a:buFont typeface="Wingdings" pitchFamily="2" charset="2"/>
              <a:buAutoNum type="arabicParenR"/>
            </a:pPr>
            <a:endParaRPr lang="en-US" sz="2400" dirty="0" smtClean="0">
              <a:latin typeface="Arial" charset="0"/>
            </a:endParaRPr>
          </a:p>
          <a:p>
            <a:pPr marL="609600" indent="-609600" eaLnBrk="1" hangingPunct="1">
              <a:buFont typeface="Wingdings" pitchFamily="2" charset="2"/>
              <a:buAutoNum type="arabicParenR"/>
            </a:pPr>
            <a:r>
              <a:rPr lang="en-US" sz="2400" dirty="0" smtClean="0">
                <a:latin typeface="Arial" charset="0"/>
              </a:rPr>
              <a:t>Estimation of parameter variability </a:t>
            </a:r>
          </a:p>
          <a:p>
            <a:pPr marL="609600" indent="-609600" eaLnBrk="1" hangingPunct="1">
              <a:buFont typeface="Wingdings" pitchFamily="2" charset="2"/>
              <a:buAutoNum type="arabicParenR"/>
            </a:pPr>
            <a:endParaRPr lang="en-US" sz="2400" dirty="0" smtClean="0">
              <a:latin typeface="Arial" charset="0"/>
            </a:endParaRPr>
          </a:p>
          <a:p>
            <a:pPr marL="609600" indent="-609600" eaLnBrk="1" hangingPunct="1">
              <a:buFont typeface="Wingdings" pitchFamily="2" charset="2"/>
              <a:buAutoNum type="arabicParenR"/>
            </a:pPr>
            <a:r>
              <a:rPr lang="en-US" sz="2400" dirty="0" smtClean="0">
                <a:latin typeface="Arial" charset="0"/>
              </a:rPr>
              <a:t>Comparison of parameter mean values</a:t>
            </a:r>
          </a:p>
          <a:p>
            <a:pPr marL="609600" indent="-609600" eaLnBrk="1" hangingPunct="1">
              <a:buFont typeface="Wingdings" pitchFamily="2" charset="2"/>
              <a:buAutoNum type="arabicParenR"/>
            </a:pPr>
            <a:endParaRPr lang="en-US" sz="2400" dirty="0" smtClean="0">
              <a:latin typeface="Arial" charset="0"/>
            </a:endParaRPr>
          </a:p>
          <a:p>
            <a:pPr marL="609600" indent="-609600" eaLnBrk="1" hangingPunct="1">
              <a:buFont typeface="Wingdings" pitchFamily="2" charset="2"/>
              <a:buAutoNum type="arabicParenR"/>
            </a:pPr>
            <a:r>
              <a:rPr lang="en-US" sz="2400" dirty="0" smtClean="0">
                <a:latin typeface="Arial" charset="0"/>
              </a:rPr>
              <a:t>Comparison of parameter variability</a:t>
            </a:r>
          </a:p>
          <a:p>
            <a:pPr marL="609600" indent="-609600" eaLnBrk="1" hangingPunct="1">
              <a:buFont typeface="Wingdings" pitchFamily="2" charset="2"/>
              <a:buAutoNum type="arabicParenR"/>
            </a:pPr>
            <a:endParaRPr lang="en-US" sz="2400" dirty="0" smtClean="0">
              <a:latin typeface="Arial" charset="0"/>
            </a:endParaRPr>
          </a:p>
          <a:p>
            <a:pPr marL="609600" indent="-609600" eaLnBrk="1" hangingPunct="1">
              <a:buFont typeface="Wingdings" pitchFamily="2" charset="2"/>
              <a:buAutoNum type="arabicParenR"/>
            </a:pPr>
            <a:r>
              <a:rPr lang="en-US" sz="2400" dirty="0" smtClean="0">
                <a:latin typeface="Arial" charset="0"/>
              </a:rPr>
              <a:t>Modeling the dependence of dependant variable on several quantitative and qualitative independent variables</a:t>
            </a:r>
          </a:p>
          <a:p>
            <a:pPr marL="609600" indent="-609600" eaLnBrk="1" hangingPunct="1">
              <a:buNone/>
            </a:pPr>
            <a:endParaRPr lang="en-US" sz="2400" dirty="0" smtClean="0">
              <a:solidFill>
                <a:schemeClr val="folHlink"/>
              </a:solidFill>
              <a:latin typeface="Arial"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0488" y="764704"/>
            <a:ext cx="7151885" cy="5230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50488" y="6033375"/>
            <a:ext cx="7776864" cy="523220"/>
          </a:xfrm>
          <a:prstGeom prst="rect">
            <a:avLst/>
          </a:prstGeom>
          <a:noFill/>
        </p:spPr>
        <p:txBody>
          <a:bodyPr wrap="square" rtlCol="0">
            <a:spAutoFit/>
          </a:bodyPr>
          <a:lstStyle/>
          <a:p>
            <a:pPr marL="804863" indent="-804863">
              <a:tabLst>
                <a:tab pos="804863" algn="l"/>
              </a:tabLst>
            </a:pPr>
            <a:r>
              <a:rPr lang="en-MY" sz="1400" dirty="0" smtClean="0"/>
              <a:t>SOURCE: 	George</a:t>
            </a:r>
            <a:r>
              <a:rPr lang="en-MY" sz="1400" dirty="0"/>
              <a:t>, D., &amp; </a:t>
            </a:r>
            <a:r>
              <a:rPr lang="en-MY" sz="1400" dirty="0" err="1"/>
              <a:t>Mallery</a:t>
            </a:r>
            <a:r>
              <a:rPr lang="en-MY" sz="1400" dirty="0"/>
              <a:t>, P. (2003). SPSS for Windows step by step: A simple guide and reference. 11.0 update (4th ed.). Boston: </a:t>
            </a:r>
            <a:r>
              <a:rPr lang="en-MY" sz="1400" dirty="0" err="1"/>
              <a:t>Allyn</a:t>
            </a:r>
            <a:r>
              <a:rPr lang="en-MY" sz="1400" dirty="0"/>
              <a:t> &amp; Bacon</a:t>
            </a:r>
          </a:p>
        </p:txBody>
      </p:sp>
    </p:spTree>
    <p:extLst>
      <p:ext uri="{BB962C8B-B14F-4D97-AF65-F5344CB8AC3E}">
        <p14:creationId xmlns:p14="http://schemas.microsoft.com/office/powerpoint/2010/main" val="33493720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HYPOTHESIS TESTING</a:t>
            </a:r>
            <a:endParaRPr lang="en-MY" dirty="0"/>
          </a:p>
        </p:txBody>
      </p:sp>
      <p:sp>
        <p:nvSpPr>
          <p:cNvPr id="3" name="Subtitle 2"/>
          <p:cNvSpPr>
            <a:spLocks noGrp="1"/>
          </p:cNvSpPr>
          <p:nvPr>
            <p:ph type="subTitle" idx="1"/>
          </p:nvPr>
        </p:nvSpPr>
        <p:spPr/>
        <p:txBody>
          <a:bodyPr/>
          <a:lstStyle/>
          <a:p>
            <a:r>
              <a:rPr lang="en-US" dirty="0" smtClean="0"/>
              <a:t>ANOTHER BRANCH OF STATISTICAL INFERENCE</a:t>
            </a:r>
            <a:endParaRPr lang="en-MY"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eaLnBrk="1" hangingPunct="1"/>
            <a:r>
              <a:rPr lang="en-US" sz="4800" b="1" dirty="0" smtClean="0"/>
              <a:t>HYPOTHESIS TESTING</a:t>
            </a:r>
          </a:p>
        </p:txBody>
      </p:sp>
      <p:sp>
        <p:nvSpPr>
          <p:cNvPr id="58371" name="Rectangle 3"/>
          <p:cNvSpPr>
            <a:spLocks noGrp="1" noChangeArrowheads="1"/>
          </p:cNvSpPr>
          <p:nvPr>
            <p:ph type="body" idx="1"/>
          </p:nvPr>
        </p:nvSpPr>
        <p:spPr>
          <a:xfrm>
            <a:off x="1158875" y="1936750"/>
            <a:ext cx="6992938" cy="4114800"/>
          </a:xfrm>
        </p:spPr>
        <p:txBody>
          <a:bodyPr/>
          <a:lstStyle/>
          <a:p>
            <a:pPr marL="0" indent="0" eaLnBrk="1" hangingPunct="1">
              <a:lnSpc>
                <a:spcPct val="90000"/>
              </a:lnSpc>
              <a:buFont typeface="Wingdings" pitchFamily="2" charset="2"/>
              <a:buNone/>
            </a:pPr>
            <a:endParaRPr lang="en-US" sz="2400" dirty="0" smtClean="0">
              <a:latin typeface="Calibri" pitchFamily="34" charset="0"/>
            </a:endParaRPr>
          </a:p>
          <a:p>
            <a:pPr marL="0" indent="0" eaLnBrk="1" hangingPunct="1">
              <a:lnSpc>
                <a:spcPct val="90000"/>
              </a:lnSpc>
              <a:buFont typeface="Wingdings" pitchFamily="2" charset="2"/>
              <a:buNone/>
            </a:pPr>
            <a:r>
              <a:rPr lang="en-US" sz="2400" dirty="0" smtClean="0">
                <a:latin typeface="Calibri" pitchFamily="34" charset="0"/>
              </a:rPr>
              <a:t>A hypothesis is a conjecture about a population parameter. This conjecture may or may not be true.</a:t>
            </a:r>
          </a:p>
          <a:p>
            <a:pPr marL="0" indent="0" eaLnBrk="1" hangingPunct="1">
              <a:lnSpc>
                <a:spcPct val="90000"/>
              </a:lnSpc>
              <a:buFont typeface="Wingdings" pitchFamily="2" charset="2"/>
              <a:buNone/>
            </a:pPr>
            <a:endParaRPr lang="en-US" sz="2400" dirty="0" smtClean="0">
              <a:latin typeface="Calibri" pitchFamily="34" charset="0"/>
            </a:endParaRPr>
          </a:p>
          <a:p>
            <a:pPr eaLnBrk="1" hangingPunct="1">
              <a:lnSpc>
                <a:spcPct val="90000"/>
              </a:lnSpc>
            </a:pPr>
            <a:r>
              <a:rPr lang="en-US" sz="2400" dirty="0" smtClean="0">
                <a:latin typeface="Calibri" pitchFamily="34" charset="0"/>
              </a:rPr>
              <a:t>An educated guess based on theory and background information</a:t>
            </a:r>
          </a:p>
          <a:p>
            <a:pPr eaLnBrk="1" hangingPunct="1">
              <a:lnSpc>
                <a:spcPct val="90000"/>
              </a:lnSpc>
            </a:pPr>
            <a:endParaRPr lang="en-US" sz="2400" dirty="0" smtClean="0">
              <a:latin typeface="Calibri" pitchFamily="34" charset="0"/>
            </a:endParaRPr>
          </a:p>
          <a:p>
            <a:pPr eaLnBrk="1" hangingPunct="1">
              <a:lnSpc>
                <a:spcPct val="90000"/>
              </a:lnSpc>
            </a:pPr>
            <a:r>
              <a:rPr lang="en-US" sz="2400" dirty="0" smtClean="0">
                <a:latin typeface="Calibri" pitchFamily="34" charset="0"/>
              </a:rPr>
              <a:t>Hypothesis Testing is a process of using sample data and statistical procedures to decide whether to reject or not reject a hypothesis (statement) about a population parameter value.</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a:bodyPr>
          <a:lstStyle/>
          <a:p>
            <a:pPr eaLnBrk="1" hangingPunct="1"/>
            <a:r>
              <a:rPr lang="en-US" sz="4800" b="1" dirty="0" smtClean="0"/>
              <a:t>Hypothesis - example</a:t>
            </a:r>
          </a:p>
        </p:txBody>
      </p:sp>
      <p:sp>
        <p:nvSpPr>
          <p:cNvPr id="61443" name="Rectangle 3"/>
          <p:cNvSpPr>
            <a:spLocks noGrp="1" noChangeArrowheads="1"/>
          </p:cNvSpPr>
          <p:nvPr>
            <p:ph type="body" idx="1"/>
          </p:nvPr>
        </p:nvSpPr>
        <p:spPr>
          <a:xfrm>
            <a:off x="1182688" y="2017713"/>
            <a:ext cx="7061200" cy="4114800"/>
          </a:xfrm>
        </p:spPr>
        <p:txBody>
          <a:bodyPr>
            <a:normAutofit lnSpcReduction="10000"/>
          </a:bodyPr>
          <a:lstStyle/>
          <a:p>
            <a:pPr eaLnBrk="1" hangingPunct="1">
              <a:lnSpc>
                <a:spcPct val="80000"/>
              </a:lnSpc>
            </a:pPr>
            <a:endParaRPr lang="en-US" sz="2400" b="1" dirty="0" smtClean="0">
              <a:latin typeface="Calibri" pitchFamily="34" charset="0"/>
            </a:endParaRPr>
          </a:p>
          <a:p>
            <a:pPr eaLnBrk="1" hangingPunct="1">
              <a:lnSpc>
                <a:spcPct val="80000"/>
              </a:lnSpc>
            </a:pPr>
            <a:r>
              <a:rPr lang="en-US" sz="2400" b="1" dirty="0" smtClean="0">
                <a:latin typeface="Calibri" pitchFamily="34" charset="0"/>
              </a:rPr>
              <a:t>Situation A</a:t>
            </a:r>
            <a:r>
              <a:rPr lang="en-US" sz="2400" dirty="0" smtClean="0">
                <a:latin typeface="Calibri" pitchFamily="34" charset="0"/>
              </a:rPr>
              <a:t>: A researcher is interested in finding out whether a new medicine  will have any undesirable side effects on the pulse rate of the patient.  Will the pulse rate increase, decrease or remain unchanged.  Since the researcher knows the pulse rate of the population under study is 82 beats per minute, the hypothesis will be</a:t>
            </a:r>
          </a:p>
          <a:p>
            <a:pPr eaLnBrk="1" hangingPunct="1">
              <a:lnSpc>
                <a:spcPct val="80000"/>
              </a:lnSpc>
            </a:pPr>
            <a:endParaRPr lang="en-US" sz="2400" dirty="0" smtClean="0">
              <a:latin typeface="Calibri" pitchFamily="34" charset="0"/>
            </a:endParaRPr>
          </a:p>
          <a:p>
            <a:pPr algn="ctr" eaLnBrk="1" hangingPunct="1">
              <a:lnSpc>
                <a:spcPct val="80000"/>
              </a:lnSpc>
              <a:buNone/>
            </a:pPr>
            <a:r>
              <a:rPr lang="en-US" sz="2400" dirty="0" smtClean="0">
                <a:latin typeface="Calibri" pitchFamily="34" charset="0"/>
              </a:rPr>
              <a:t>Ho : </a:t>
            </a:r>
            <a:r>
              <a:rPr lang="en-US" sz="2400" dirty="0" smtClean="0">
                <a:latin typeface="Calibri" pitchFamily="34" charset="0"/>
                <a:sym typeface="Symbol" pitchFamily="18" charset="2"/>
              </a:rPr>
              <a:t></a:t>
            </a:r>
            <a:r>
              <a:rPr lang="en-US" sz="2400" dirty="0" smtClean="0">
                <a:latin typeface="Calibri" pitchFamily="34" charset="0"/>
              </a:rPr>
              <a:t> = 82	(remain </a:t>
            </a:r>
            <a:r>
              <a:rPr lang="en-US" sz="2400" dirty="0" smtClean="0">
                <a:latin typeface="Calibri" pitchFamily="34" charset="0"/>
              </a:rPr>
              <a:t>unchanged)</a:t>
            </a:r>
            <a:endParaRPr lang="en-US" sz="2400" dirty="0" smtClean="0">
              <a:latin typeface="Calibri" pitchFamily="34" charset="0"/>
            </a:endParaRPr>
          </a:p>
          <a:p>
            <a:pPr algn="ctr" eaLnBrk="1" hangingPunct="1">
              <a:lnSpc>
                <a:spcPct val="80000"/>
              </a:lnSpc>
              <a:buNone/>
            </a:pPr>
            <a:r>
              <a:rPr lang="en-US" sz="2400" dirty="0" smtClean="0">
                <a:latin typeface="Calibri" pitchFamily="34" charset="0"/>
              </a:rPr>
              <a:t>H1 : </a:t>
            </a:r>
            <a:r>
              <a:rPr lang="en-US" sz="2400" dirty="0" smtClean="0">
                <a:latin typeface="Calibri" pitchFamily="34" charset="0"/>
                <a:sym typeface="Symbol" pitchFamily="18" charset="2"/>
              </a:rPr>
              <a:t></a:t>
            </a:r>
            <a:r>
              <a:rPr lang="en-US" sz="2400" dirty="0" smtClean="0">
                <a:latin typeface="Calibri" pitchFamily="34" charset="0"/>
              </a:rPr>
              <a:t>	</a:t>
            </a:r>
            <a:r>
              <a:rPr lang="en-US" sz="2400" dirty="0" smtClean="0">
                <a:latin typeface="Calibri" pitchFamily="34" charset="0"/>
                <a:sym typeface="Symbol" pitchFamily="18" charset="2"/>
              </a:rPr>
              <a:t></a:t>
            </a:r>
            <a:r>
              <a:rPr lang="en-US" sz="2400" dirty="0" smtClean="0">
                <a:latin typeface="Calibri" pitchFamily="34" charset="0"/>
              </a:rPr>
              <a:t> 82	      (will be different)</a:t>
            </a:r>
          </a:p>
          <a:p>
            <a:pPr eaLnBrk="1" hangingPunct="1">
              <a:lnSpc>
                <a:spcPct val="80000"/>
              </a:lnSpc>
            </a:pPr>
            <a:endParaRPr lang="en-US" sz="2400" dirty="0" smtClean="0">
              <a:latin typeface="Calibri" pitchFamily="34" charset="0"/>
            </a:endParaRPr>
          </a:p>
          <a:p>
            <a:pPr eaLnBrk="1" hangingPunct="1">
              <a:lnSpc>
                <a:spcPct val="80000"/>
              </a:lnSpc>
            </a:pPr>
            <a:r>
              <a:rPr lang="en-US" sz="2400" dirty="0" smtClean="0">
                <a:latin typeface="Calibri" pitchFamily="34" charset="0"/>
              </a:rPr>
              <a:t>This is a </a:t>
            </a:r>
            <a:r>
              <a:rPr lang="en-US" sz="2400" b="1" dirty="0" smtClean="0">
                <a:latin typeface="Calibri" pitchFamily="34" charset="0"/>
              </a:rPr>
              <a:t>two-tailed test</a:t>
            </a:r>
            <a:r>
              <a:rPr lang="en-US" sz="2400" dirty="0" smtClean="0">
                <a:latin typeface="Calibri" pitchFamily="34" charset="0"/>
              </a:rPr>
              <a:t> since the possible effect could be to raise or lower the pulse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a:bodyPr>
          <a:lstStyle/>
          <a:p>
            <a:pPr eaLnBrk="1" hangingPunct="1"/>
            <a:r>
              <a:rPr lang="en-US" sz="4800" b="1" dirty="0" smtClean="0">
                <a:latin typeface="Calibri" pitchFamily="34" charset="0"/>
              </a:rPr>
              <a:t>Hypothesis - example</a:t>
            </a:r>
          </a:p>
        </p:txBody>
      </p:sp>
      <p:sp>
        <p:nvSpPr>
          <p:cNvPr id="62467" name="Rectangle 3"/>
          <p:cNvSpPr>
            <a:spLocks noGrp="1" noChangeArrowheads="1"/>
          </p:cNvSpPr>
          <p:nvPr>
            <p:ph type="body" idx="1"/>
          </p:nvPr>
        </p:nvSpPr>
        <p:spPr>
          <a:xfrm>
            <a:off x="979488" y="2052638"/>
            <a:ext cx="7569200" cy="4114800"/>
          </a:xfrm>
        </p:spPr>
        <p:txBody>
          <a:bodyPr/>
          <a:lstStyle/>
          <a:p>
            <a:pPr eaLnBrk="1" hangingPunct="1">
              <a:lnSpc>
                <a:spcPct val="80000"/>
              </a:lnSpc>
            </a:pPr>
            <a:endParaRPr lang="en-US" sz="2400" dirty="0" smtClean="0">
              <a:latin typeface="Calibri" pitchFamily="34" charset="0"/>
            </a:endParaRPr>
          </a:p>
          <a:p>
            <a:pPr eaLnBrk="1" hangingPunct="1">
              <a:lnSpc>
                <a:spcPct val="80000"/>
              </a:lnSpc>
            </a:pPr>
            <a:r>
              <a:rPr lang="en-US" sz="2400" dirty="0" smtClean="0">
                <a:latin typeface="Calibri" pitchFamily="34" charset="0"/>
              </a:rPr>
              <a:t>Situation B: A chemist invents an additive to increase the life of an automobile battery. The mean life time of ordinary battery is 36 months. The hypothesis will be:</a:t>
            </a:r>
          </a:p>
          <a:p>
            <a:pPr eaLnBrk="1" hangingPunct="1">
              <a:lnSpc>
                <a:spcPct val="80000"/>
              </a:lnSpc>
              <a:buFont typeface="Wingdings" pitchFamily="2" charset="2"/>
              <a:buNone/>
            </a:pPr>
            <a:r>
              <a:rPr lang="en-US" sz="2400" dirty="0" smtClean="0">
                <a:latin typeface="Calibri" pitchFamily="34" charset="0"/>
              </a:rPr>
              <a:t>		Ho : </a:t>
            </a:r>
            <a:r>
              <a:rPr lang="en-US" sz="2400" dirty="0" smtClean="0">
                <a:latin typeface="Calibri" pitchFamily="34" charset="0"/>
                <a:sym typeface="Symbol" pitchFamily="18" charset="2"/>
              </a:rPr>
              <a:t></a:t>
            </a:r>
            <a:r>
              <a:rPr lang="en-US" sz="2400" dirty="0" smtClean="0">
                <a:latin typeface="Calibri" pitchFamily="34" charset="0"/>
              </a:rPr>
              <a:t> </a:t>
            </a:r>
            <a:r>
              <a:rPr lang="en-US" sz="2400" dirty="0" smtClean="0">
                <a:latin typeface="Calibri" pitchFamily="34" charset="0"/>
                <a:sym typeface="Symbol" pitchFamily="18" charset="2"/>
              </a:rPr>
              <a:t></a:t>
            </a:r>
            <a:r>
              <a:rPr lang="en-US" sz="2400" dirty="0" smtClean="0">
                <a:latin typeface="Calibri" pitchFamily="34" charset="0"/>
              </a:rPr>
              <a:t>  36</a:t>
            </a:r>
          </a:p>
          <a:p>
            <a:pPr eaLnBrk="1" hangingPunct="1">
              <a:lnSpc>
                <a:spcPct val="80000"/>
              </a:lnSpc>
              <a:buFont typeface="Wingdings" pitchFamily="2" charset="2"/>
              <a:buNone/>
            </a:pPr>
            <a:r>
              <a:rPr lang="en-US" sz="2400" dirty="0" smtClean="0">
                <a:latin typeface="Calibri" pitchFamily="34" charset="0"/>
              </a:rPr>
              <a:t>		Ha : </a:t>
            </a:r>
            <a:r>
              <a:rPr lang="en-US" sz="2400" dirty="0" smtClean="0">
                <a:latin typeface="Calibri" pitchFamily="34" charset="0"/>
                <a:sym typeface="Symbol" pitchFamily="18" charset="2"/>
              </a:rPr>
              <a:t></a:t>
            </a:r>
            <a:r>
              <a:rPr lang="en-US" sz="2400" dirty="0" smtClean="0">
                <a:latin typeface="Calibri" pitchFamily="34" charset="0"/>
              </a:rPr>
              <a:t>  &gt;  36</a:t>
            </a:r>
          </a:p>
          <a:p>
            <a:pPr eaLnBrk="1" hangingPunct="1">
              <a:lnSpc>
                <a:spcPct val="80000"/>
              </a:lnSpc>
              <a:buFont typeface="Wingdings" pitchFamily="2" charset="2"/>
              <a:buNone/>
            </a:pPr>
            <a:endParaRPr lang="en-US" sz="2400" dirty="0" smtClean="0">
              <a:latin typeface="Calibri" pitchFamily="34" charset="0"/>
            </a:endParaRPr>
          </a:p>
          <a:p>
            <a:pPr eaLnBrk="1" hangingPunct="1">
              <a:lnSpc>
                <a:spcPct val="80000"/>
              </a:lnSpc>
            </a:pPr>
            <a:r>
              <a:rPr lang="en-US" sz="2400" dirty="0" smtClean="0">
                <a:latin typeface="Calibri" pitchFamily="34" charset="0"/>
              </a:rPr>
              <a:t>The chemist is interested only in increasing the lifespan of the battery. His alternative hypothesis is  that the mean is larger than 36.  Therefore the test is called </a:t>
            </a:r>
            <a:r>
              <a:rPr lang="en-US" sz="2400" b="1" dirty="0" smtClean="0">
                <a:latin typeface="Calibri" pitchFamily="34" charset="0"/>
              </a:rPr>
              <a:t>right-tailed</a:t>
            </a:r>
            <a:r>
              <a:rPr lang="en-US" sz="2400" dirty="0" smtClean="0">
                <a:latin typeface="Calibri" pitchFamily="34" charset="0"/>
              </a:rPr>
              <a:t>, interested in the increase only.</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z="3600" b="1" dirty="0" smtClean="0">
                <a:latin typeface="Arial" charset="0"/>
              </a:rPr>
              <a:t>Hypothesis - example</a:t>
            </a:r>
          </a:p>
        </p:txBody>
      </p:sp>
      <p:sp>
        <p:nvSpPr>
          <p:cNvPr id="63491" name="Rectangle 3"/>
          <p:cNvSpPr>
            <a:spLocks noGrp="1" noChangeArrowheads="1"/>
          </p:cNvSpPr>
          <p:nvPr>
            <p:ph type="body" idx="1"/>
          </p:nvPr>
        </p:nvSpPr>
        <p:spPr/>
        <p:txBody>
          <a:bodyPr/>
          <a:lstStyle/>
          <a:p>
            <a:pPr eaLnBrk="1" hangingPunct="1">
              <a:lnSpc>
                <a:spcPct val="90000"/>
              </a:lnSpc>
            </a:pPr>
            <a:endParaRPr lang="en-US" sz="2400" dirty="0" smtClean="0">
              <a:latin typeface="Calibri" pitchFamily="34" charset="0"/>
            </a:endParaRPr>
          </a:p>
          <a:p>
            <a:pPr eaLnBrk="1" hangingPunct="1">
              <a:lnSpc>
                <a:spcPct val="90000"/>
              </a:lnSpc>
            </a:pPr>
            <a:r>
              <a:rPr lang="en-US" sz="2400" dirty="0" smtClean="0">
                <a:latin typeface="Calibri" pitchFamily="34" charset="0"/>
              </a:rPr>
              <a:t>Situation C: A contractor wishes to lower heating bill by using a special type of  insulation in house. If the average monthly bill is RM100, his hypothesis will be</a:t>
            </a:r>
          </a:p>
          <a:p>
            <a:pPr eaLnBrk="1" hangingPunct="1">
              <a:lnSpc>
                <a:spcPct val="90000"/>
              </a:lnSpc>
              <a:buFont typeface="Wingdings" pitchFamily="2" charset="2"/>
              <a:buNone/>
            </a:pPr>
            <a:r>
              <a:rPr lang="en-US" sz="2400" dirty="0" smtClean="0">
                <a:latin typeface="Calibri" pitchFamily="34" charset="0"/>
              </a:rPr>
              <a:t>		Ho  : </a:t>
            </a:r>
            <a:r>
              <a:rPr lang="en-US" sz="2400" dirty="0" smtClean="0">
                <a:latin typeface="Calibri" pitchFamily="34" charset="0"/>
                <a:sym typeface="Symbol" pitchFamily="18" charset="2"/>
              </a:rPr>
              <a:t></a:t>
            </a:r>
            <a:r>
              <a:rPr lang="en-US" sz="2400" dirty="0" smtClean="0">
                <a:latin typeface="Calibri" pitchFamily="34" charset="0"/>
              </a:rPr>
              <a:t> </a:t>
            </a:r>
            <a:r>
              <a:rPr lang="en-US" sz="2400" dirty="0" smtClean="0">
                <a:latin typeface="Calibri" pitchFamily="34" charset="0"/>
                <a:sym typeface="Symbol" pitchFamily="18" charset="2"/>
              </a:rPr>
              <a:t></a:t>
            </a:r>
            <a:r>
              <a:rPr lang="en-US" sz="2400" dirty="0" smtClean="0">
                <a:latin typeface="Calibri" pitchFamily="34" charset="0"/>
              </a:rPr>
              <a:t>  RM 100</a:t>
            </a:r>
          </a:p>
          <a:p>
            <a:pPr eaLnBrk="1" hangingPunct="1">
              <a:lnSpc>
                <a:spcPct val="90000"/>
              </a:lnSpc>
              <a:buFont typeface="Wingdings" pitchFamily="2" charset="2"/>
              <a:buNone/>
            </a:pPr>
            <a:r>
              <a:rPr lang="en-US" sz="2400" dirty="0" smtClean="0">
                <a:latin typeface="Calibri" pitchFamily="34" charset="0"/>
              </a:rPr>
              <a:t>		H1  : </a:t>
            </a:r>
            <a:r>
              <a:rPr lang="en-US" sz="2400" dirty="0" smtClean="0">
                <a:latin typeface="Calibri" pitchFamily="34" charset="0"/>
                <a:sym typeface="Symbol" pitchFamily="18" charset="2"/>
              </a:rPr>
              <a:t></a:t>
            </a:r>
            <a:r>
              <a:rPr lang="en-US" sz="2400" dirty="0" smtClean="0">
                <a:latin typeface="Calibri" pitchFamily="34" charset="0"/>
              </a:rPr>
              <a:t> </a:t>
            </a:r>
            <a:r>
              <a:rPr lang="en-US" sz="2400" dirty="0" smtClean="0">
                <a:latin typeface="Calibri" pitchFamily="34" charset="0"/>
                <a:sym typeface="Symbol" pitchFamily="18" charset="2"/>
              </a:rPr>
              <a:t></a:t>
            </a:r>
            <a:r>
              <a:rPr lang="en-US" sz="2400" dirty="0" smtClean="0">
                <a:latin typeface="Calibri" pitchFamily="34" charset="0"/>
              </a:rPr>
              <a:t>  RM 100</a:t>
            </a:r>
          </a:p>
          <a:p>
            <a:pPr eaLnBrk="1" hangingPunct="1">
              <a:lnSpc>
                <a:spcPct val="90000"/>
              </a:lnSpc>
              <a:buFont typeface="Wingdings" pitchFamily="2" charset="2"/>
              <a:buNone/>
            </a:pPr>
            <a:endParaRPr lang="en-US" sz="2400" dirty="0" smtClean="0">
              <a:latin typeface="Calibri" pitchFamily="34" charset="0"/>
            </a:endParaRPr>
          </a:p>
          <a:p>
            <a:pPr eaLnBrk="1" hangingPunct="1">
              <a:lnSpc>
                <a:spcPct val="90000"/>
              </a:lnSpc>
            </a:pPr>
            <a:r>
              <a:rPr lang="en-US" sz="2400" dirty="0" smtClean="0">
                <a:latin typeface="Calibri" pitchFamily="34" charset="0"/>
              </a:rPr>
              <a:t>This is a </a:t>
            </a:r>
            <a:r>
              <a:rPr lang="en-US" sz="2400" b="1" dirty="0" smtClean="0">
                <a:latin typeface="Calibri" pitchFamily="34" charset="0"/>
              </a:rPr>
              <a:t>left-tailed test</a:t>
            </a:r>
            <a:r>
              <a:rPr lang="en-US" sz="2400" dirty="0" smtClean="0">
                <a:latin typeface="Calibri" pitchFamily="34" charset="0"/>
              </a:rPr>
              <a:t> since the contractor is only interested in reducing the bill</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TEST STEPS</a:t>
            </a:r>
            <a:endParaRPr lang="en-MY" dirty="0"/>
          </a:p>
        </p:txBody>
      </p:sp>
      <p:sp>
        <p:nvSpPr>
          <p:cNvPr id="3" name="Content Placeholder 2"/>
          <p:cNvSpPr>
            <a:spLocks noGrp="1"/>
          </p:cNvSpPr>
          <p:nvPr>
            <p:ph idx="1"/>
          </p:nvPr>
        </p:nvSpPr>
        <p:spPr/>
        <p:txBody>
          <a:bodyPr>
            <a:normAutofit fontScale="92500"/>
          </a:bodyPr>
          <a:lstStyle/>
          <a:p>
            <a:pPr marL="514350" indent="-514350">
              <a:buAutoNum type="arabicPeriod"/>
            </a:pPr>
            <a:r>
              <a:rPr lang="en-US" dirty="0" smtClean="0"/>
              <a:t>Decide on  null hypothesis, H0.</a:t>
            </a:r>
          </a:p>
          <a:p>
            <a:pPr marL="514350" indent="-514350">
              <a:buAutoNum type="arabicPeriod"/>
            </a:pPr>
            <a:r>
              <a:rPr lang="en-US" dirty="0" smtClean="0"/>
              <a:t>Decide on an alternative hypothesis, H1</a:t>
            </a:r>
          </a:p>
          <a:p>
            <a:pPr marL="514350" indent="-514350">
              <a:buAutoNum type="arabicPeriod"/>
            </a:pPr>
            <a:r>
              <a:rPr lang="en-US" dirty="0" smtClean="0"/>
              <a:t>Decide on a significance level</a:t>
            </a:r>
          </a:p>
          <a:p>
            <a:pPr marL="514350" indent="-514350">
              <a:buAutoNum type="arabicPeriod"/>
            </a:pPr>
            <a:r>
              <a:rPr lang="en-US" dirty="0" smtClean="0"/>
              <a:t>Calculate the appropriate test statistic, using the sample data</a:t>
            </a:r>
          </a:p>
          <a:p>
            <a:pPr marL="514350" indent="-514350">
              <a:buAutoNum type="arabicPeriod"/>
            </a:pPr>
            <a:r>
              <a:rPr lang="en-US" dirty="0" smtClean="0"/>
              <a:t>Find from tables the appropriate tabulated test statistic</a:t>
            </a:r>
          </a:p>
          <a:p>
            <a:pPr marL="514350" indent="-514350">
              <a:buAutoNum type="arabicPeriod"/>
            </a:pPr>
            <a:r>
              <a:rPr lang="en-US" dirty="0" smtClean="0"/>
              <a:t>Compare the calculated and tabulated test statistics, and decide whether to reject the null hypothesis, H0.</a:t>
            </a:r>
          </a:p>
          <a:p>
            <a:pPr marL="514350" indent="-514350">
              <a:buAutoNum type="arabicPeriod"/>
            </a:pPr>
            <a:r>
              <a:rPr lang="en-US" dirty="0" smtClean="0"/>
              <a:t>State a conclusion, after checking to see whether the assumptions required for the test in question are valid.</a:t>
            </a:r>
            <a:endParaRPr lang="en-MY"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MY" dirty="0"/>
          </a:p>
        </p:txBody>
      </p:sp>
      <p:sp>
        <p:nvSpPr>
          <p:cNvPr id="3" name="Content Placeholder 2"/>
          <p:cNvSpPr>
            <a:spLocks noGrp="1"/>
          </p:cNvSpPr>
          <p:nvPr>
            <p:ph idx="1"/>
          </p:nvPr>
        </p:nvSpPr>
        <p:spPr/>
        <p:txBody>
          <a:bodyPr/>
          <a:lstStyle/>
          <a:p>
            <a:r>
              <a:rPr lang="en-US" dirty="0" smtClean="0"/>
              <a:t>The null hypothesis generally expresses the idea of no difference.</a:t>
            </a:r>
          </a:p>
          <a:p>
            <a:endParaRPr lang="en-US" dirty="0" smtClean="0"/>
          </a:p>
          <a:p>
            <a:r>
              <a:rPr lang="en-US" dirty="0" smtClean="0"/>
              <a:t>The alternative hypothesis, which we denote by H1, expresses the idea of some difference.</a:t>
            </a:r>
          </a:p>
          <a:p>
            <a:endParaRPr lang="en-US" dirty="0" smtClean="0"/>
          </a:p>
          <a:p>
            <a:r>
              <a:rPr lang="en-US" dirty="0" smtClean="0"/>
              <a:t>Alternative hypothesis may be one-sided (greater or less than) or two-sided (not equal to)</a:t>
            </a:r>
            <a:endParaRPr lang="en-MY"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pPr eaLnBrk="1" hangingPunct="1"/>
            <a:r>
              <a:rPr lang="en-US" sz="4800" b="1" dirty="0" smtClean="0"/>
              <a:t>Test of significance</a:t>
            </a:r>
          </a:p>
        </p:txBody>
      </p:sp>
      <p:sp>
        <p:nvSpPr>
          <p:cNvPr id="4" name="Rectangle 3"/>
          <p:cNvSpPr/>
          <p:nvPr/>
        </p:nvSpPr>
        <p:spPr>
          <a:xfrm>
            <a:off x="642910" y="2285992"/>
            <a:ext cx="7643866" cy="3170099"/>
          </a:xfrm>
          <a:prstGeom prst="rect">
            <a:avLst/>
          </a:prstGeom>
        </p:spPr>
        <p:txBody>
          <a:bodyPr wrap="square">
            <a:spAutoFit/>
          </a:bodyPr>
          <a:lstStyle/>
          <a:p>
            <a:pPr algn="just"/>
            <a:r>
              <a:rPr lang="en-SG" sz="2000" dirty="0" smtClean="0">
                <a:latin typeface="+mj-lt"/>
              </a:rPr>
              <a:t>A z-test is used for testing the mean of a population versus a standard, or comparing the means of two populations, with large (n ≥ 30) samples whether you know the population standard deviation or not. It is also used for testing the proportion of some characteristic versus a standard proportion, or comparing the proportions of two populations.</a:t>
            </a:r>
          </a:p>
          <a:p>
            <a:pPr algn="just"/>
            <a:r>
              <a:rPr lang="en-SG" sz="2000" dirty="0" smtClean="0">
                <a:latin typeface="+mj-lt"/>
              </a:rPr>
              <a:t/>
            </a:r>
            <a:br>
              <a:rPr lang="en-SG" sz="2000" dirty="0" smtClean="0">
                <a:latin typeface="+mj-lt"/>
              </a:rPr>
            </a:br>
            <a:r>
              <a:rPr lang="en-SG" sz="2000" i="1" dirty="0" smtClean="0">
                <a:solidFill>
                  <a:srgbClr val="FF0000"/>
                </a:solidFill>
                <a:latin typeface="+mj-lt"/>
              </a:rPr>
              <a:t>Example: Comparing the average engineering salaries of men versus women.</a:t>
            </a:r>
          </a:p>
          <a:p>
            <a:pPr algn="just"/>
            <a:r>
              <a:rPr lang="en-SG" sz="2000" i="1" dirty="0" smtClean="0">
                <a:solidFill>
                  <a:srgbClr val="FF0000"/>
                </a:solidFill>
                <a:latin typeface="+mj-lt"/>
              </a:rPr>
              <a:t/>
            </a:r>
            <a:br>
              <a:rPr lang="en-SG" sz="2000" i="1" dirty="0" smtClean="0">
                <a:solidFill>
                  <a:srgbClr val="FF0000"/>
                </a:solidFill>
                <a:latin typeface="+mj-lt"/>
              </a:rPr>
            </a:br>
            <a:r>
              <a:rPr lang="en-SG" sz="2000" i="1" dirty="0" smtClean="0">
                <a:solidFill>
                  <a:srgbClr val="FF0000"/>
                </a:solidFill>
                <a:latin typeface="+mj-lt"/>
              </a:rPr>
              <a:t>Example: Comparing the fraction defectives from 2 production lines.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704088"/>
            <a:ext cx="8229600" cy="796086"/>
          </a:xfrm>
        </p:spPr>
        <p:txBody>
          <a:bodyPr>
            <a:normAutofit/>
          </a:bodyPr>
          <a:lstStyle/>
          <a:p>
            <a:pPr eaLnBrk="1" hangingPunct="1"/>
            <a:r>
              <a:rPr lang="en-US" sz="4800" b="1" dirty="0" smtClean="0"/>
              <a:t>Test of significance</a:t>
            </a:r>
          </a:p>
        </p:txBody>
      </p:sp>
      <p:sp>
        <p:nvSpPr>
          <p:cNvPr id="4" name="Rectangle 3"/>
          <p:cNvSpPr/>
          <p:nvPr/>
        </p:nvSpPr>
        <p:spPr>
          <a:xfrm>
            <a:off x="571472" y="1785926"/>
            <a:ext cx="8072494" cy="3785652"/>
          </a:xfrm>
          <a:prstGeom prst="rect">
            <a:avLst/>
          </a:prstGeom>
        </p:spPr>
        <p:txBody>
          <a:bodyPr wrap="square">
            <a:spAutoFit/>
          </a:bodyPr>
          <a:lstStyle/>
          <a:p>
            <a:r>
              <a:rPr lang="en-SG" sz="2000" dirty="0" smtClean="0">
                <a:latin typeface="+mj-lt"/>
              </a:rPr>
              <a:t>A t-test is used for testing the mean of one population against a standard or comparing the means of two populations if you do not know the populations’ standard deviation and when you have a limited sample (n &lt; 30). If you know the populations’ standard deviation, you may use a z-test.</a:t>
            </a:r>
          </a:p>
          <a:p>
            <a:r>
              <a:rPr lang="en-SG" sz="2000" dirty="0" smtClean="0">
                <a:latin typeface="+mj-lt"/>
              </a:rPr>
              <a:t/>
            </a:r>
            <a:br>
              <a:rPr lang="en-SG" sz="2000" dirty="0" smtClean="0">
                <a:latin typeface="+mj-lt"/>
              </a:rPr>
            </a:br>
            <a:r>
              <a:rPr lang="en-SG" sz="2000" i="1" dirty="0" smtClean="0">
                <a:solidFill>
                  <a:srgbClr val="FF0000"/>
                </a:solidFill>
                <a:latin typeface="+mj-lt"/>
              </a:rPr>
              <a:t>Example: Measuring the average diameter of shafts from a certain machine when you have a small sample.</a:t>
            </a:r>
          </a:p>
          <a:p>
            <a:endParaRPr lang="en-SG" sz="2000" dirty="0" smtClean="0">
              <a:latin typeface="+mj-lt"/>
            </a:endParaRPr>
          </a:p>
          <a:p>
            <a:r>
              <a:rPr lang="en-SG" sz="2000" dirty="0" smtClean="0">
                <a:latin typeface="+mj-lt"/>
              </a:rPr>
              <a:t>An F-test is used to compare 2 populations’ variances. The samples can be any size. It is the basis of ANOVA.</a:t>
            </a:r>
          </a:p>
          <a:p>
            <a:r>
              <a:rPr lang="en-SG" sz="2000" dirty="0" smtClean="0">
                <a:latin typeface="+mj-lt"/>
              </a:rPr>
              <a:t/>
            </a:r>
            <a:br>
              <a:rPr lang="en-SG" sz="2000" dirty="0" smtClean="0">
                <a:latin typeface="+mj-lt"/>
              </a:rPr>
            </a:br>
            <a:r>
              <a:rPr lang="en-SG" sz="2000" i="1" dirty="0" smtClean="0">
                <a:solidFill>
                  <a:srgbClr val="FF0000"/>
                </a:solidFill>
                <a:latin typeface="+mj-lt"/>
              </a:rPr>
              <a:t>Example: Comparing the variability of bolt diameters from two machines.</a:t>
            </a:r>
            <a:endParaRPr lang="en-SG" sz="2000" i="1" dirty="0">
              <a:solidFill>
                <a:srgbClr val="FF0000"/>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en-US" sz="4800" b="1" dirty="0" smtClean="0">
                <a:solidFill>
                  <a:schemeClr val="accent2">
                    <a:lumMod val="50000"/>
                  </a:schemeClr>
                </a:solidFill>
                <a:latin typeface="Calibri" pitchFamily="34" charset="0"/>
              </a:rPr>
              <a:t>Data checking</a:t>
            </a:r>
          </a:p>
        </p:txBody>
      </p:sp>
      <p:sp>
        <p:nvSpPr>
          <p:cNvPr id="11267" name="Rectangle 3"/>
          <p:cNvSpPr>
            <a:spLocks noGrp="1" noChangeArrowheads="1"/>
          </p:cNvSpPr>
          <p:nvPr>
            <p:ph type="body" idx="1"/>
          </p:nvPr>
        </p:nvSpPr>
        <p:spPr/>
        <p:txBody>
          <a:bodyPr>
            <a:normAutofit lnSpcReduction="10000"/>
          </a:bodyPr>
          <a:lstStyle/>
          <a:p>
            <a:pPr eaLnBrk="1" hangingPunct="1">
              <a:buFont typeface="Wingdings" pitchFamily="2" charset="2"/>
              <a:buNone/>
            </a:pPr>
            <a:r>
              <a:rPr lang="en-US" sz="2400" dirty="0" smtClean="0">
                <a:latin typeface="Calibri" pitchFamily="34" charset="0"/>
              </a:rPr>
              <a:t>Before doing data analysis and interpretation :</a:t>
            </a:r>
          </a:p>
          <a:p>
            <a:pPr eaLnBrk="1" hangingPunct="1">
              <a:buFont typeface="Wingdings" pitchFamily="2" charset="2"/>
              <a:buNone/>
            </a:pPr>
            <a:endParaRPr lang="en-US" sz="2400" dirty="0" smtClean="0">
              <a:latin typeface="Calibri" pitchFamily="34" charset="0"/>
            </a:endParaRPr>
          </a:p>
          <a:p>
            <a:pPr eaLnBrk="1" hangingPunct="1"/>
            <a:r>
              <a:rPr lang="en-US" sz="2400" dirty="0" smtClean="0">
                <a:latin typeface="Calibri" pitchFamily="34" charset="0"/>
              </a:rPr>
              <a:t>Watch for invalid data using whatever data checking procedure</a:t>
            </a:r>
          </a:p>
          <a:p>
            <a:pPr eaLnBrk="1" hangingPunct="1"/>
            <a:endParaRPr lang="en-US" sz="2400" dirty="0" smtClean="0">
              <a:latin typeface="Calibri" pitchFamily="34" charset="0"/>
            </a:endParaRPr>
          </a:p>
          <a:p>
            <a:pPr eaLnBrk="1" hangingPunct="1"/>
            <a:r>
              <a:rPr lang="en-US" sz="2400" dirty="0" smtClean="0">
                <a:latin typeface="Calibri" pitchFamily="34" charset="0"/>
              </a:rPr>
              <a:t>Weeding out of ‘bad’ data is to be done continuously throughout data gathering process</a:t>
            </a:r>
          </a:p>
          <a:p>
            <a:pPr eaLnBrk="1" hangingPunct="1"/>
            <a:endParaRPr lang="en-US" sz="2400" dirty="0" smtClean="0">
              <a:latin typeface="Calibri" pitchFamily="34" charset="0"/>
            </a:endParaRPr>
          </a:p>
          <a:p>
            <a:pPr eaLnBrk="1" hangingPunct="1"/>
            <a:r>
              <a:rPr lang="en-US" sz="2400" dirty="0" smtClean="0">
                <a:latin typeface="Calibri" pitchFamily="34" charset="0"/>
              </a:rPr>
              <a:t>Bad data can bias results and interpretation</a:t>
            </a:r>
          </a:p>
          <a:p>
            <a:pPr eaLnBrk="1" hangingPunct="1"/>
            <a:endParaRPr lang="en-US" sz="2400" dirty="0" smtClean="0">
              <a:latin typeface="Calibri" pitchFamily="34" charset="0"/>
            </a:endParaRPr>
          </a:p>
          <a:p>
            <a:pPr eaLnBrk="1" hangingPunct="1"/>
            <a:r>
              <a:rPr lang="en-US" sz="2400" dirty="0" smtClean="0">
                <a:latin typeface="Calibri" pitchFamily="34" charset="0"/>
              </a:rPr>
              <a:t>Repeat data gathering or experimentation if there exist suspicious data.</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SIGNIFICANCE LEVEL</a:t>
            </a:r>
            <a:endParaRPr lang="en-MY" dirty="0"/>
          </a:p>
        </p:txBody>
      </p:sp>
      <p:sp>
        <p:nvSpPr>
          <p:cNvPr id="3" name="Content Placeholder 2"/>
          <p:cNvSpPr>
            <a:spLocks noGrp="1"/>
          </p:cNvSpPr>
          <p:nvPr>
            <p:ph idx="1"/>
          </p:nvPr>
        </p:nvSpPr>
        <p:spPr/>
        <p:txBody>
          <a:bodyPr>
            <a:normAutofit/>
          </a:bodyPr>
          <a:lstStyle/>
          <a:p>
            <a:r>
              <a:rPr lang="en-US" sz="5400" dirty="0" smtClean="0"/>
              <a:t>A significance level of 5% is the risk we take in rejecting the null hypothesis.</a:t>
            </a:r>
            <a:endParaRPr lang="en-MY" sz="5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CHI-SQUARE GOODNESS OF FIT TEST</a:t>
            </a:r>
            <a:endParaRPr lang="en-MY" dirty="0"/>
          </a:p>
        </p:txBody>
      </p:sp>
      <p:sp>
        <p:nvSpPr>
          <p:cNvPr id="3" name="Content Placeholder 2"/>
          <p:cNvSpPr>
            <a:spLocks noGrp="1"/>
          </p:cNvSpPr>
          <p:nvPr>
            <p:ph idx="1"/>
          </p:nvPr>
        </p:nvSpPr>
        <p:spPr/>
        <p:txBody>
          <a:bodyPr>
            <a:normAutofit/>
          </a:bodyPr>
          <a:lstStyle/>
          <a:p>
            <a:r>
              <a:rPr lang="en-GB" dirty="0" smtClean="0"/>
              <a:t>Chi-square value or can be denoted as </a:t>
            </a:r>
            <a:r>
              <a:rPr lang="en-GB" dirty="0" smtClean="0">
                <a:sym typeface="Symbol"/>
              </a:rPr>
              <a:t></a:t>
            </a:r>
            <a:r>
              <a:rPr lang="en-GB" baseline="30000" dirty="0" smtClean="0"/>
              <a:t>2</a:t>
            </a:r>
            <a:r>
              <a:rPr lang="en-GB" dirty="0" smtClean="0"/>
              <a:t> provided a good test to fit the hypothesis distribution with the real one. </a:t>
            </a:r>
          </a:p>
          <a:p>
            <a:endParaRPr lang="en-GB" dirty="0" smtClean="0"/>
          </a:p>
          <a:p>
            <a:r>
              <a:rPr lang="en-GB" dirty="0" smtClean="0"/>
              <a:t>The observed data can be grouped into class interval and observed frequency, </a:t>
            </a:r>
            <a:r>
              <a:rPr lang="en-GB" i="1" dirty="0" smtClean="0"/>
              <a:t>O</a:t>
            </a:r>
            <a:r>
              <a:rPr lang="en-GB" dirty="0" smtClean="0"/>
              <a:t>. </a:t>
            </a:r>
          </a:p>
          <a:p>
            <a:endParaRPr lang="en-GB" dirty="0" smtClean="0"/>
          </a:p>
          <a:p>
            <a:r>
              <a:rPr lang="en-GB" dirty="0" smtClean="0"/>
              <a:t>Suppose that for a group of observation data, a distribution can be specified for any whatsoever type by making hypothesis based on the histogram shape. </a:t>
            </a:r>
          </a:p>
          <a:p>
            <a:endParaRPr lang="en-GB" dirty="0" smtClean="0"/>
          </a:p>
          <a:p>
            <a:endParaRPr lang="en-MY"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CHI-SQUARE GOODNESS OF FIT TEST</a:t>
            </a:r>
            <a:endParaRPr lang="en-MY" dirty="0"/>
          </a:p>
        </p:txBody>
      </p:sp>
      <p:sp>
        <p:nvSpPr>
          <p:cNvPr id="3" name="Content Placeholder 2"/>
          <p:cNvSpPr>
            <a:spLocks noGrp="1"/>
          </p:cNvSpPr>
          <p:nvPr>
            <p:ph idx="1"/>
          </p:nvPr>
        </p:nvSpPr>
        <p:spPr/>
        <p:txBody>
          <a:bodyPr>
            <a:normAutofit fontScale="92500" lnSpcReduction="10000"/>
          </a:bodyPr>
          <a:lstStyle/>
          <a:p>
            <a:pPr>
              <a:buNone/>
            </a:pPr>
            <a:endParaRPr lang="en-GB" dirty="0" smtClean="0"/>
          </a:p>
          <a:p>
            <a:r>
              <a:rPr lang="en-GB" dirty="0" smtClean="0"/>
              <a:t>For each class of the grouped data, the expected frequency for each class can be estimated on the basis of the hypothecal distribution. </a:t>
            </a:r>
          </a:p>
          <a:p>
            <a:endParaRPr lang="en-GB" dirty="0" smtClean="0"/>
          </a:p>
          <a:p>
            <a:r>
              <a:rPr lang="en-GB" dirty="0" smtClean="0"/>
              <a:t>It can be carried out by multiplying the reliability density function of hypothesis distribution for each class interval with number of data, </a:t>
            </a:r>
            <a:r>
              <a:rPr lang="en-GB" i="1" dirty="0" smtClean="0"/>
              <a:t>n</a:t>
            </a:r>
            <a:r>
              <a:rPr lang="en-GB" dirty="0" smtClean="0"/>
              <a:t> to obtain expected frequency, </a:t>
            </a:r>
            <a:r>
              <a:rPr lang="en-GB" i="1" dirty="0" smtClean="0"/>
              <a:t>E</a:t>
            </a:r>
            <a:r>
              <a:rPr lang="en-GB" dirty="0" smtClean="0"/>
              <a:t>. </a:t>
            </a:r>
          </a:p>
          <a:p>
            <a:endParaRPr lang="en-GB" dirty="0" smtClean="0"/>
          </a:p>
          <a:p>
            <a:r>
              <a:rPr lang="en-GB" dirty="0" smtClean="0"/>
              <a:t>The </a:t>
            </a:r>
            <a:r>
              <a:rPr lang="en-GB" dirty="0" smtClean="0">
                <a:sym typeface="Symbol"/>
              </a:rPr>
              <a:t></a:t>
            </a:r>
            <a:r>
              <a:rPr lang="en-GB" baseline="30000" dirty="0" smtClean="0"/>
              <a:t>2</a:t>
            </a:r>
            <a:r>
              <a:rPr lang="en-GB" dirty="0" smtClean="0"/>
              <a:t> then can be estimated for each class using the given formula;</a:t>
            </a:r>
            <a:endParaRPr lang="en-MY" dirty="0" smtClean="0"/>
          </a:p>
          <a:p>
            <a:endParaRPr lang="en-MY"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CHI-SQUARE GOODNESS OF FIT TEST</a:t>
            </a:r>
            <a:endParaRPr lang="en-MY" dirty="0"/>
          </a:p>
        </p:txBody>
      </p:sp>
      <p:sp>
        <p:nvSpPr>
          <p:cNvPr id="3" name="Content Placeholder 2"/>
          <p:cNvSpPr>
            <a:spLocks noGrp="1"/>
          </p:cNvSpPr>
          <p:nvPr>
            <p:ph idx="1"/>
          </p:nvPr>
        </p:nvSpPr>
        <p:spPr/>
        <p:txBody>
          <a:bodyPr>
            <a:normAutofit fontScale="92500" lnSpcReduction="10000"/>
          </a:bodyPr>
          <a:lstStyle/>
          <a:p>
            <a:r>
              <a:rPr lang="en-GB" dirty="0" smtClean="0"/>
              <a:t>All single value of </a:t>
            </a:r>
            <a:r>
              <a:rPr lang="en-GB" dirty="0" smtClean="0">
                <a:sym typeface="Symbol"/>
              </a:rPr>
              <a:t></a:t>
            </a:r>
            <a:r>
              <a:rPr lang="en-GB" baseline="30000" dirty="0" smtClean="0"/>
              <a:t>2</a:t>
            </a:r>
            <a:r>
              <a:rPr lang="en-GB" dirty="0" smtClean="0"/>
              <a:t> for each class can be summed up. </a:t>
            </a:r>
          </a:p>
          <a:p>
            <a:endParaRPr lang="en-GB" dirty="0" smtClean="0"/>
          </a:p>
          <a:p>
            <a:r>
              <a:rPr lang="en-GB" dirty="0" smtClean="0"/>
              <a:t>The hypothesis can be verified by comparing the estimated </a:t>
            </a:r>
            <a:r>
              <a:rPr lang="en-GB" dirty="0" smtClean="0">
                <a:sym typeface="Symbol"/>
              </a:rPr>
              <a:t></a:t>
            </a:r>
            <a:r>
              <a:rPr lang="en-GB" baseline="30000" dirty="0" smtClean="0"/>
              <a:t>2</a:t>
            </a:r>
            <a:r>
              <a:rPr lang="en-GB" dirty="0" smtClean="0"/>
              <a:t> with the critical value for </a:t>
            </a:r>
            <a:r>
              <a:rPr lang="en-GB" dirty="0" smtClean="0">
                <a:sym typeface="Symbol"/>
              </a:rPr>
              <a:t></a:t>
            </a:r>
            <a:r>
              <a:rPr lang="en-GB" baseline="30000" dirty="0" smtClean="0"/>
              <a:t>2</a:t>
            </a:r>
            <a:r>
              <a:rPr lang="en-GB" dirty="0" smtClean="0"/>
              <a:t> statistic from Chi-square statistic table </a:t>
            </a:r>
          </a:p>
          <a:p>
            <a:endParaRPr lang="en-GB" dirty="0" smtClean="0"/>
          </a:p>
          <a:p>
            <a:r>
              <a:rPr lang="en-GB" dirty="0" smtClean="0"/>
              <a:t>If the critical value for </a:t>
            </a:r>
            <a:r>
              <a:rPr lang="en-GB" dirty="0" smtClean="0">
                <a:sym typeface="Symbol"/>
              </a:rPr>
              <a:t></a:t>
            </a:r>
            <a:r>
              <a:rPr lang="en-GB" baseline="30000" dirty="0" smtClean="0"/>
              <a:t>2</a:t>
            </a:r>
            <a:r>
              <a:rPr lang="en-GB" dirty="0" smtClean="0"/>
              <a:t> statistics is less than the calculated value, the proposed distribution will be rejected. </a:t>
            </a:r>
          </a:p>
          <a:p>
            <a:endParaRPr lang="en-GB" dirty="0" smtClean="0"/>
          </a:p>
          <a:p>
            <a:r>
              <a:rPr lang="en-GB" dirty="0" smtClean="0"/>
              <a:t>The </a:t>
            </a:r>
            <a:r>
              <a:rPr lang="en-GB" dirty="0" smtClean="0">
                <a:sym typeface="Symbol"/>
              </a:rPr>
              <a:t></a:t>
            </a:r>
            <a:r>
              <a:rPr lang="en-GB" baseline="30000" dirty="0" smtClean="0"/>
              <a:t>2</a:t>
            </a:r>
            <a:r>
              <a:rPr lang="en-GB" dirty="0" smtClean="0"/>
              <a:t> value from the statistic table can be determined based on level of significance</a:t>
            </a:r>
            <a:endParaRPr lang="en-MY" dirty="0"/>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ESTIMATED CHI-SQUARE</a:t>
            </a:r>
            <a:endParaRPr lang="en-MY" dirty="0"/>
          </a:p>
        </p:txBody>
      </p:sp>
      <p:sp>
        <p:nvSpPr>
          <p:cNvPr id="3" name="Content Placeholder 2"/>
          <p:cNvSpPr>
            <a:spLocks noGrp="1"/>
          </p:cNvSpPr>
          <p:nvPr>
            <p:ph idx="1"/>
          </p:nvPr>
        </p:nvSpPr>
        <p:spPr>
          <a:xfrm>
            <a:off x="457200" y="3786190"/>
            <a:ext cx="8229600" cy="2538410"/>
          </a:xfrm>
        </p:spPr>
        <p:txBody>
          <a:bodyPr/>
          <a:lstStyle/>
          <a:p>
            <a:r>
              <a:rPr lang="en-GB" dirty="0" smtClean="0">
                <a:sym typeface="Symbol"/>
              </a:rPr>
              <a:t></a:t>
            </a:r>
            <a:r>
              <a:rPr lang="en-GB" baseline="30000" dirty="0" smtClean="0"/>
              <a:t>2</a:t>
            </a:r>
            <a:r>
              <a:rPr lang="en-GB" dirty="0" smtClean="0"/>
              <a:t>	=	chi-square value.</a:t>
            </a:r>
            <a:endParaRPr lang="en-MY" dirty="0" smtClean="0"/>
          </a:p>
          <a:p>
            <a:r>
              <a:rPr lang="en-GB" i="1" dirty="0" smtClean="0"/>
              <a:t>E</a:t>
            </a:r>
            <a:r>
              <a:rPr lang="en-GB" dirty="0" smtClean="0"/>
              <a:t>	=	expected value.</a:t>
            </a:r>
            <a:endParaRPr lang="en-MY" dirty="0" smtClean="0"/>
          </a:p>
          <a:p>
            <a:r>
              <a:rPr lang="en-GB" i="1" dirty="0" smtClean="0"/>
              <a:t>O</a:t>
            </a:r>
            <a:r>
              <a:rPr lang="en-GB" dirty="0" smtClean="0"/>
              <a:t>	=	observed value.</a:t>
            </a:r>
            <a:endParaRPr lang="en-MY" dirty="0" smtClean="0"/>
          </a:p>
          <a:p>
            <a:r>
              <a:rPr lang="en-GB" i="1" dirty="0" smtClean="0"/>
              <a:t>k</a:t>
            </a:r>
            <a:r>
              <a:rPr lang="en-GB" dirty="0" smtClean="0"/>
              <a:t>	=	degree of freedom.</a:t>
            </a:r>
          </a:p>
          <a:p>
            <a:r>
              <a:rPr lang="en-GB" i="1" dirty="0" smtClean="0"/>
              <a:t>n</a:t>
            </a:r>
            <a:r>
              <a:rPr lang="en-GB" dirty="0" smtClean="0"/>
              <a:t>	=	number of class</a:t>
            </a:r>
            <a:endParaRPr lang="en-MY" dirty="0" smtClean="0"/>
          </a:p>
          <a:p>
            <a:pPr>
              <a:buNone/>
            </a:pPr>
            <a:endParaRPr lang="en-MY" dirty="0"/>
          </a:p>
        </p:txBody>
      </p:sp>
      <p:pic>
        <p:nvPicPr>
          <p:cNvPr id="60419" name="Picture 3"/>
          <p:cNvPicPr>
            <a:picLocks noChangeAspect="1" noChangeArrowheads="1"/>
          </p:cNvPicPr>
          <p:nvPr/>
        </p:nvPicPr>
        <p:blipFill>
          <a:blip r:embed="rId2"/>
          <a:srcRect/>
          <a:stretch>
            <a:fillRect/>
          </a:stretch>
        </p:blipFill>
        <p:spPr bwMode="auto">
          <a:xfrm>
            <a:off x="2571736" y="2071678"/>
            <a:ext cx="3924300" cy="1628775"/>
          </a:xfrm>
          <a:prstGeom prst="rect">
            <a:avLst/>
          </a:prstGeom>
          <a:noFill/>
          <a:ln w="9525">
            <a:noFill/>
            <a:miter lim="800000"/>
            <a:headEnd/>
            <a:tailEnd/>
          </a:ln>
          <a:effectLst/>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SHAPIRO-WILK TEST </a:t>
            </a:r>
            <a:endParaRPr lang="en-MY" dirty="0"/>
          </a:p>
        </p:txBody>
      </p:sp>
      <p:pic>
        <p:nvPicPr>
          <p:cNvPr id="61443" name="Picture 3"/>
          <p:cNvPicPr>
            <a:picLocks noChangeAspect="1" noChangeArrowheads="1"/>
          </p:cNvPicPr>
          <p:nvPr/>
        </p:nvPicPr>
        <p:blipFill>
          <a:blip r:embed="rId2"/>
          <a:srcRect/>
          <a:stretch>
            <a:fillRect/>
          </a:stretch>
        </p:blipFill>
        <p:spPr bwMode="auto">
          <a:xfrm>
            <a:off x="571472" y="2357430"/>
            <a:ext cx="8020050" cy="3000375"/>
          </a:xfrm>
          <a:prstGeom prst="rect">
            <a:avLst/>
          </a:prstGeom>
          <a:noFill/>
          <a:ln w="9525">
            <a:noFill/>
            <a:miter lim="800000"/>
            <a:headEnd/>
            <a:tailEnd/>
          </a:ln>
          <a:effectLst/>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LINEAR REGRESSION</a:t>
            </a:r>
            <a:endParaRPr lang="en-MY" dirty="0"/>
          </a:p>
        </p:txBody>
      </p:sp>
      <p:sp>
        <p:nvSpPr>
          <p:cNvPr id="3" name="Subtitle 2"/>
          <p:cNvSpPr>
            <a:spLocks noGrp="1"/>
          </p:cNvSpPr>
          <p:nvPr>
            <p:ph type="subTitle" idx="1"/>
          </p:nvPr>
        </p:nvSpPr>
        <p:spPr/>
        <p:txBody>
          <a:bodyPr/>
          <a:lstStyle/>
          <a:p>
            <a:r>
              <a:rPr lang="en-US" dirty="0" smtClean="0"/>
              <a:t>SINGLE AND MULTIPLE REGRESSION</a:t>
            </a:r>
            <a:endParaRPr lang="en-MY"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CORRELATION COEFFICIENT, </a:t>
            </a:r>
            <a:r>
              <a:rPr lang="en-US" i="1" dirty="0" smtClean="0"/>
              <a:t>r</a:t>
            </a:r>
            <a:endParaRPr lang="en-MY" i="1" dirty="0"/>
          </a:p>
        </p:txBody>
      </p:sp>
      <p:sp>
        <p:nvSpPr>
          <p:cNvPr id="3" name="Content Placeholder 2"/>
          <p:cNvSpPr>
            <a:spLocks noGrp="1"/>
          </p:cNvSpPr>
          <p:nvPr>
            <p:ph idx="1"/>
          </p:nvPr>
        </p:nvSpPr>
        <p:spPr/>
        <p:txBody>
          <a:bodyPr/>
          <a:lstStyle/>
          <a:p>
            <a:r>
              <a:rPr lang="en-MY" dirty="0" smtClean="0"/>
              <a:t>Pearson’s Sample Correlation Coefficient, </a:t>
            </a:r>
            <a:r>
              <a:rPr lang="en-MY" i="1" dirty="0" smtClean="0"/>
              <a:t>r</a:t>
            </a:r>
            <a:r>
              <a:rPr lang="en-MY" dirty="0" smtClean="0"/>
              <a:t>, is used to measure the strength and direction of the association between two numerical paired variables</a:t>
            </a:r>
          </a:p>
          <a:p>
            <a:r>
              <a:rPr lang="en-MY" i="1" dirty="0" smtClean="0"/>
              <a:t>r</a:t>
            </a:r>
            <a:r>
              <a:rPr lang="en-MY" dirty="0" smtClean="0"/>
              <a:t> can be any value from –1 to +1.    </a:t>
            </a:r>
          </a:p>
          <a:p>
            <a:r>
              <a:rPr lang="en-MY" dirty="0" smtClean="0"/>
              <a:t>The closer </a:t>
            </a:r>
            <a:r>
              <a:rPr lang="en-MY" i="1" dirty="0" smtClean="0"/>
              <a:t>r</a:t>
            </a:r>
            <a:r>
              <a:rPr lang="en-MY" dirty="0" smtClean="0"/>
              <a:t> is to one (in magnitude) the stronger the linear association is.  </a:t>
            </a:r>
          </a:p>
          <a:p>
            <a:r>
              <a:rPr lang="en-MY" dirty="0" smtClean="0"/>
              <a:t>If </a:t>
            </a:r>
            <a:r>
              <a:rPr lang="en-MY" i="1" dirty="0" smtClean="0"/>
              <a:t>r</a:t>
            </a:r>
            <a:r>
              <a:rPr lang="en-MY" dirty="0" smtClean="0"/>
              <a:t> equals zero, then there is no linear association between the two variables.</a:t>
            </a:r>
            <a:endParaRPr lang="en-MY"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 REGRESSION</a:t>
            </a:r>
            <a:endParaRPr lang="en-MY" dirty="0"/>
          </a:p>
        </p:txBody>
      </p:sp>
      <p:sp>
        <p:nvSpPr>
          <p:cNvPr id="3" name="Content Placeholder 2"/>
          <p:cNvSpPr>
            <a:spLocks noGrp="1"/>
          </p:cNvSpPr>
          <p:nvPr>
            <p:ph idx="1"/>
          </p:nvPr>
        </p:nvSpPr>
        <p:spPr/>
        <p:txBody>
          <a:bodyPr/>
          <a:lstStyle/>
          <a:p>
            <a:r>
              <a:rPr lang="en-US" dirty="0" smtClean="0"/>
              <a:t>Linear regression give estimate / predict the outcome of one variable upon another dependent variable. based on linear relationship.</a:t>
            </a:r>
            <a:endParaRPr lang="en-MY" dirty="0"/>
          </a:p>
        </p:txBody>
      </p:sp>
      <p:pic>
        <p:nvPicPr>
          <p:cNvPr id="4" name="Picture 2"/>
          <p:cNvPicPr>
            <a:picLocks noChangeAspect="1" noChangeArrowheads="1"/>
          </p:cNvPicPr>
          <p:nvPr/>
        </p:nvPicPr>
        <p:blipFill>
          <a:blip r:embed="rId2"/>
          <a:srcRect/>
          <a:stretch>
            <a:fillRect/>
          </a:stretch>
        </p:blipFill>
        <p:spPr bwMode="auto">
          <a:xfrm>
            <a:off x="2143108" y="3357980"/>
            <a:ext cx="4572032" cy="3056959"/>
          </a:xfrm>
          <a:prstGeom prst="rect">
            <a:avLst/>
          </a:prstGeom>
          <a:noFill/>
          <a:ln w="9525">
            <a:noFill/>
            <a:miter lim="800000"/>
            <a:headEnd/>
            <a:tailEnd/>
          </a:ln>
          <a:effectLst/>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REGRESSION</a:t>
            </a:r>
            <a:endParaRPr lang="en-MY" dirty="0"/>
          </a:p>
        </p:txBody>
      </p:sp>
      <p:sp>
        <p:nvSpPr>
          <p:cNvPr id="3" name="Content Placeholder 2"/>
          <p:cNvSpPr>
            <a:spLocks noGrp="1"/>
          </p:cNvSpPr>
          <p:nvPr>
            <p:ph idx="1"/>
          </p:nvPr>
        </p:nvSpPr>
        <p:spPr/>
        <p:txBody>
          <a:bodyPr/>
          <a:lstStyle/>
          <a:p>
            <a:r>
              <a:rPr lang="en-MY" dirty="0" smtClean="0"/>
              <a:t>Multiple Regression is an extension of simple regression. </a:t>
            </a:r>
          </a:p>
          <a:p>
            <a:endParaRPr lang="en-MY" dirty="0" smtClean="0"/>
          </a:p>
          <a:p>
            <a:r>
              <a:rPr lang="en-MY" dirty="0" smtClean="0"/>
              <a:t> Simple regression has only one independent (explanatory) variable.  </a:t>
            </a:r>
          </a:p>
          <a:p>
            <a:endParaRPr lang="en-MY" dirty="0" smtClean="0"/>
          </a:p>
          <a:p>
            <a:r>
              <a:rPr lang="en-MY" dirty="0" smtClean="0"/>
              <a:t>Multiple Regression fits a model for one dependent (response) variable based on more than one independent (explanatory) variables. </a:t>
            </a:r>
            <a:endParaRPr lang="en-MY"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lstStyle/>
          <a:p>
            <a:r>
              <a:rPr lang="en-US" b="1" dirty="0" smtClean="0"/>
              <a:t>Outliers</a:t>
            </a:r>
            <a:endParaRPr lang="en-SG" b="1" dirty="0"/>
          </a:p>
        </p:txBody>
      </p:sp>
      <p:sp>
        <p:nvSpPr>
          <p:cNvPr id="3" name="Content Placeholder 2"/>
          <p:cNvSpPr>
            <a:spLocks noGrp="1"/>
          </p:cNvSpPr>
          <p:nvPr>
            <p:ph idx="1"/>
          </p:nvPr>
        </p:nvSpPr>
        <p:spPr>
          <a:xfrm>
            <a:off x="467544" y="1484784"/>
            <a:ext cx="8229600" cy="4389120"/>
          </a:xfrm>
        </p:spPr>
        <p:txBody>
          <a:bodyPr/>
          <a:lstStyle/>
          <a:p>
            <a:r>
              <a:rPr lang="en-SG" dirty="0"/>
              <a:t>An outlier is an observation that lies outside the overall pattern of the data distribution.  </a:t>
            </a:r>
            <a:endParaRPr lang="en-SG" dirty="0" smtClean="0"/>
          </a:p>
          <a:p>
            <a:endParaRPr lang="en-SG" dirty="0"/>
          </a:p>
          <a:p>
            <a:r>
              <a:rPr lang="en-SG" dirty="0" smtClean="0"/>
              <a:t>There </a:t>
            </a:r>
            <a:r>
              <a:rPr lang="en-SG" dirty="0"/>
              <a:t>are several statistically robust methods for outlier detection, an idea analogous to measuring onset latencies, one of which is the box plot </a:t>
            </a:r>
            <a:endParaRPr lang="en-SG" dirty="0" smtClean="0"/>
          </a:p>
          <a:p>
            <a:endParaRPr lang="en-US" dirty="0"/>
          </a:p>
          <a:p>
            <a:pPr marL="0" indent="0">
              <a:buNone/>
            </a:pPr>
            <a:endParaRPr lang="en-SG" dirty="0"/>
          </a:p>
        </p:txBody>
      </p:sp>
      <p:pic>
        <p:nvPicPr>
          <p:cNvPr id="4098" name="Picture 2" descr="http://wiki.iosa.it/dokuwiki-head/_media/diggingnumbers/boxplot1.png?w=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221088"/>
            <a:ext cx="2857500" cy="218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37844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REGRESSION</a:t>
            </a:r>
            <a:endParaRPr lang="en-MY" dirty="0"/>
          </a:p>
        </p:txBody>
      </p:sp>
      <p:pic>
        <p:nvPicPr>
          <p:cNvPr id="105474" name="Picture 2"/>
          <p:cNvPicPr>
            <a:picLocks noChangeAspect="1" noChangeArrowheads="1"/>
          </p:cNvPicPr>
          <p:nvPr/>
        </p:nvPicPr>
        <p:blipFill>
          <a:blip r:embed="rId2"/>
          <a:srcRect/>
          <a:stretch>
            <a:fillRect/>
          </a:stretch>
        </p:blipFill>
        <p:spPr bwMode="auto">
          <a:xfrm>
            <a:off x="928662" y="2928934"/>
            <a:ext cx="7488447" cy="1438282"/>
          </a:xfrm>
          <a:prstGeom prst="rect">
            <a:avLst/>
          </a:prstGeom>
          <a:noFill/>
          <a:ln w="9525">
            <a:noFill/>
            <a:miter lim="800000"/>
            <a:headEnd/>
            <a:tailEnd/>
          </a:ln>
          <a:effectLst/>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REPRESENTATION</a:t>
            </a:r>
            <a:endParaRPr lang="en-MY" dirty="0"/>
          </a:p>
        </p:txBody>
      </p:sp>
      <p:pic>
        <p:nvPicPr>
          <p:cNvPr id="68610" name="Picture 2"/>
          <p:cNvPicPr>
            <a:picLocks noChangeAspect="1" noChangeArrowheads="1"/>
          </p:cNvPicPr>
          <p:nvPr/>
        </p:nvPicPr>
        <p:blipFill>
          <a:blip r:embed="rId2"/>
          <a:srcRect/>
          <a:stretch>
            <a:fillRect/>
          </a:stretch>
        </p:blipFill>
        <p:spPr bwMode="auto">
          <a:xfrm>
            <a:off x="1000100" y="2214554"/>
            <a:ext cx="7477125" cy="4248150"/>
          </a:xfrm>
          <a:prstGeom prst="rect">
            <a:avLst/>
          </a:prstGeom>
          <a:noFill/>
          <a:ln w="9525">
            <a:noFill/>
            <a:miter lim="800000"/>
            <a:headEnd/>
            <a:tailEnd/>
          </a:ln>
          <a:effectLst/>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DATA ANALYSIS FLOW</a:t>
            </a:r>
            <a:endParaRPr lang="en-MY"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011064"/>
            <a:ext cx="779156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4788024" y="3212976"/>
            <a:ext cx="2808312" cy="1368152"/>
          </a:xfrm>
          <a:prstGeom prst="ellipse">
            <a:avLst/>
          </a:prstGeom>
          <a:solidFill>
            <a:schemeClr val="accent1">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Normality Test</a:t>
            </a:r>
            <a:endParaRPr lang="en-SG" dirty="0"/>
          </a:p>
        </p:txBody>
      </p:sp>
      <p:sp>
        <p:nvSpPr>
          <p:cNvPr id="3" name="Content Placeholder 2"/>
          <p:cNvSpPr>
            <a:spLocks noGrp="1"/>
          </p:cNvSpPr>
          <p:nvPr>
            <p:ph idx="1"/>
          </p:nvPr>
        </p:nvSpPr>
        <p:spPr/>
        <p:txBody>
          <a:bodyPr>
            <a:normAutofit lnSpcReduction="10000"/>
          </a:bodyPr>
          <a:lstStyle/>
          <a:p>
            <a:r>
              <a:rPr lang="en-SG" dirty="0"/>
              <a:t>Normality is one of the important underlying assumptions for the many statistical tests.  Some of the statistical test have the limitation which the data set </a:t>
            </a:r>
            <a:r>
              <a:rPr lang="en-SG" b="1" dirty="0"/>
              <a:t>must follow a normal distribution</a:t>
            </a:r>
            <a:r>
              <a:rPr lang="en-SG" dirty="0"/>
              <a:t>.  </a:t>
            </a:r>
            <a:endParaRPr lang="en-SG" dirty="0" smtClean="0"/>
          </a:p>
          <a:p>
            <a:endParaRPr lang="en-SG" dirty="0"/>
          </a:p>
          <a:p>
            <a:r>
              <a:rPr lang="en-SG" dirty="0" smtClean="0"/>
              <a:t>If </a:t>
            </a:r>
            <a:r>
              <a:rPr lang="en-SG" dirty="0"/>
              <a:t>this condition is not satisfied, the test result may give a </a:t>
            </a:r>
            <a:r>
              <a:rPr lang="en-SG" b="1" dirty="0"/>
              <a:t>wrong finding</a:t>
            </a:r>
            <a:r>
              <a:rPr lang="en-SG" dirty="0"/>
              <a:t>.  The purpose of normality test is to test the degree of normality of variables.  </a:t>
            </a:r>
            <a:endParaRPr lang="en-SG" dirty="0" smtClean="0"/>
          </a:p>
          <a:p>
            <a:endParaRPr lang="en-SG" dirty="0"/>
          </a:p>
          <a:p>
            <a:r>
              <a:rPr lang="en-SG" dirty="0" smtClean="0"/>
              <a:t>The </a:t>
            </a:r>
            <a:r>
              <a:rPr lang="en-SG" dirty="0"/>
              <a:t>normality test </a:t>
            </a:r>
            <a:r>
              <a:rPr lang="en-SG" dirty="0" smtClean="0"/>
              <a:t>can be </a:t>
            </a:r>
            <a:r>
              <a:rPr lang="en-SG" dirty="0"/>
              <a:t>carried out </a:t>
            </a:r>
            <a:r>
              <a:rPr lang="en-SG" dirty="0" smtClean="0"/>
              <a:t>using </a:t>
            </a:r>
            <a:r>
              <a:rPr lang="en-SG" b="1" dirty="0"/>
              <a:t>Shapiro-</a:t>
            </a:r>
            <a:r>
              <a:rPr lang="en-SG" b="1" dirty="0" err="1"/>
              <a:t>Wilk</a:t>
            </a:r>
            <a:r>
              <a:rPr lang="en-SG" b="1" dirty="0"/>
              <a:t> (S-W) and Kolmogorov-Smirnov (K-S) test </a:t>
            </a:r>
            <a:r>
              <a:rPr lang="en-SG" dirty="0" smtClean="0"/>
              <a:t>.</a:t>
            </a:r>
            <a:endParaRPr lang="en-SG" dirty="0"/>
          </a:p>
        </p:txBody>
      </p:sp>
    </p:spTree>
    <p:extLst>
      <p:ext uri="{BB962C8B-B14F-4D97-AF65-F5344CB8AC3E}">
        <p14:creationId xmlns:p14="http://schemas.microsoft.com/office/powerpoint/2010/main" val="37783555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SG" dirty="0"/>
              <a:t>Principal component analysis (PCA) </a:t>
            </a:r>
          </a:p>
        </p:txBody>
      </p:sp>
      <p:sp>
        <p:nvSpPr>
          <p:cNvPr id="3" name="Content Placeholder 2"/>
          <p:cNvSpPr>
            <a:spLocks noGrp="1"/>
          </p:cNvSpPr>
          <p:nvPr>
            <p:ph idx="1"/>
          </p:nvPr>
        </p:nvSpPr>
        <p:spPr>
          <a:xfrm>
            <a:off x="457200" y="1935480"/>
            <a:ext cx="4906888" cy="4389120"/>
          </a:xfrm>
        </p:spPr>
        <p:txBody>
          <a:bodyPr/>
          <a:lstStyle/>
          <a:p>
            <a:r>
              <a:rPr lang="en-SG" dirty="0"/>
              <a:t>Principal component analysis (PCA) is widely used in statistics, signal processing and neural computing </a:t>
            </a:r>
            <a:r>
              <a:rPr lang="en-SG" dirty="0" smtClean="0"/>
              <a:t>to </a:t>
            </a:r>
            <a:r>
              <a:rPr lang="en-SG" dirty="0"/>
              <a:t>reduce the number of variables in database and to detect structure in the relationships between variables, that is to classify variables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2924944"/>
            <a:ext cx="3456384" cy="3168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3342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US" b="1" dirty="0" smtClean="0"/>
              <a:t>Box Plot Method</a:t>
            </a:r>
            <a:endParaRPr lang="en-SG" b="1" dirty="0"/>
          </a:p>
        </p:txBody>
      </p:sp>
      <p:pic>
        <p:nvPicPr>
          <p:cNvPr id="3076" name="Picture 4" descr="File:Boxplot vs PDF.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1412776"/>
            <a:ext cx="5238750" cy="5210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1001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1878</TotalTime>
  <Words>2773</Words>
  <Application>Microsoft Office PowerPoint</Application>
  <PresentationFormat>On-screen Show (4:3)</PresentationFormat>
  <Paragraphs>395</Paragraphs>
  <Slides>84</Slides>
  <Notes>21</Notes>
  <HiddenSlides>0</HiddenSlides>
  <MMClips>0</MMClips>
  <ScaleCrop>false</ScaleCrop>
  <HeadingPairs>
    <vt:vector size="4" baseType="variant">
      <vt:variant>
        <vt:lpstr>Theme</vt:lpstr>
      </vt:variant>
      <vt:variant>
        <vt:i4>2</vt:i4>
      </vt:variant>
      <vt:variant>
        <vt:lpstr>Slide Titles</vt:lpstr>
      </vt:variant>
      <vt:variant>
        <vt:i4>84</vt:i4>
      </vt:variant>
    </vt:vector>
  </HeadingPairs>
  <TitlesOfParts>
    <vt:vector size="86" baseType="lpstr">
      <vt:lpstr>Flow</vt:lpstr>
      <vt:lpstr>1_Flow</vt:lpstr>
      <vt:lpstr>DATA ANALYSIS</vt:lpstr>
      <vt:lpstr>What is Data?</vt:lpstr>
      <vt:lpstr>What is Data Analysis</vt:lpstr>
      <vt:lpstr>What is Statistics?</vt:lpstr>
      <vt:lpstr>Sources of data</vt:lpstr>
      <vt:lpstr>Classes of experiment/data collection</vt:lpstr>
      <vt:lpstr>Data checking</vt:lpstr>
      <vt:lpstr>Outliers</vt:lpstr>
      <vt:lpstr>Box Plot Method</vt:lpstr>
      <vt:lpstr>Trial Test</vt:lpstr>
      <vt:lpstr>Error  (Uncertainty)</vt:lpstr>
      <vt:lpstr>Error (Uncertainty)</vt:lpstr>
      <vt:lpstr>ANALYSIS AND INTERPRETATION</vt:lpstr>
      <vt:lpstr>Analysis and Interpretation</vt:lpstr>
      <vt:lpstr>Line charts</vt:lpstr>
      <vt:lpstr>Line graph</vt:lpstr>
      <vt:lpstr>Pie chart</vt:lpstr>
      <vt:lpstr>PowerPoint Presentation</vt:lpstr>
      <vt:lpstr>Bar chart</vt:lpstr>
      <vt:lpstr>Bar chart</vt:lpstr>
      <vt:lpstr>Scatter charts</vt:lpstr>
      <vt:lpstr>CONSTRUCTION OF HISTOGRAM</vt:lpstr>
      <vt:lpstr>WHAT IS HISTOGRAM?</vt:lpstr>
      <vt:lpstr>HISTOGRAM</vt:lpstr>
      <vt:lpstr>Number of class</vt:lpstr>
      <vt:lpstr>PowerPoint Presentation</vt:lpstr>
      <vt:lpstr>TIPS!</vt:lpstr>
      <vt:lpstr>SUMMARIZING DATA BY NUMERICAL MEASURES</vt:lpstr>
      <vt:lpstr>SAMPLE MEAN </vt:lpstr>
      <vt:lpstr>SAMPLE MEDIAN &amp; MODE</vt:lpstr>
      <vt:lpstr>When to use mean, median &amp; mode?</vt:lpstr>
      <vt:lpstr>Sample Standard Deviation</vt:lpstr>
      <vt:lpstr>Other Measures of Variation</vt:lpstr>
      <vt:lpstr>COEFFICIENT OF VARIATION</vt:lpstr>
      <vt:lpstr>SKEWNESS</vt:lpstr>
      <vt:lpstr>SKEWNESS</vt:lpstr>
      <vt:lpstr>KURTOSIS</vt:lpstr>
      <vt:lpstr>PowerPoint Presentation</vt:lpstr>
      <vt:lpstr>CONTINOUS PROBABILITY DISTRIBUTION</vt:lpstr>
      <vt:lpstr>NORMAL DISTRIBUTION</vt:lpstr>
      <vt:lpstr>NORMAL DISTRIBUTION</vt:lpstr>
      <vt:lpstr>NORMAL DISTRIBUTION</vt:lpstr>
      <vt:lpstr>Normal Distribution</vt:lpstr>
      <vt:lpstr>NORMAL DISTRIBUTION</vt:lpstr>
      <vt:lpstr>STANDARD NORMAL DISTRIBUTION</vt:lpstr>
      <vt:lpstr>SAMPLES AND POPULATION</vt:lpstr>
      <vt:lpstr>INTRODUCTION</vt:lpstr>
      <vt:lpstr>CONNECTION</vt:lpstr>
      <vt:lpstr>CONFIDENCE INTERVAL ESTIMATION</vt:lpstr>
      <vt:lpstr>INTERVAL ESTIMATE</vt:lpstr>
      <vt:lpstr>95% CONFIDENCE INTERVAL</vt:lpstr>
      <vt:lpstr>95% CONFIDENCE INTERVAL</vt:lpstr>
      <vt:lpstr>95% CONFIDENCE INTERVAL FOR SMALL SAMPLE SIZE</vt:lpstr>
      <vt:lpstr>Student’s Distribution</vt:lpstr>
      <vt:lpstr>Why use t-distribution?</vt:lpstr>
      <vt:lpstr>RELIABILITY TESTING </vt:lpstr>
      <vt:lpstr>CRONBACH’S ALPHA (Α) COEFFICIENT</vt:lpstr>
      <vt:lpstr>CRONBACH’S ALPHA (Α) COEFFICIENT</vt:lpstr>
      <vt:lpstr>CRONBACH’S ALPHA (Α) COEFFICIENT</vt:lpstr>
      <vt:lpstr>PowerPoint Presentation</vt:lpstr>
      <vt:lpstr>HYPOTHESIS TESTING</vt:lpstr>
      <vt:lpstr>HYPOTHESIS TESTING</vt:lpstr>
      <vt:lpstr>Hypothesis - example</vt:lpstr>
      <vt:lpstr>Hypothesis - example</vt:lpstr>
      <vt:lpstr>Hypothesis - example</vt:lpstr>
      <vt:lpstr>HYPOTHESIS TEST STEPS</vt:lpstr>
      <vt:lpstr>HYPOTHESIS</vt:lpstr>
      <vt:lpstr>Test of significance</vt:lpstr>
      <vt:lpstr>Test of significance</vt:lpstr>
      <vt:lpstr>WHAT IS A SIGNIFICANCE LEVEL</vt:lpstr>
      <vt:lpstr>CHI-SQUARE GOODNESS OF FIT TEST</vt:lpstr>
      <vt:lpstr>CHI-SQUARE GOODNESS OF FIT TEST</vt:lpstr>
      <vt:lpstr>CHI-SQUARE GOODNESS OF FIT TEST</vt:lpstr>
      <vt:lpstr>ESTIMATED CHI-SQUARE</vt:lpstr>
      <vt:lpstr>THE SHAPIRO-WILK TEST </vt:lpstr>
      <vt:lpstr>LINEAR REGRESSION</vt:lpstr>
      <vt:lpstr>CORRELATION COEFFICIENT, r</vt:lpstr>
      <vt:lpstr>LINEAR REGRESSION</vt:lpstr>
      <vt:lpstr>MULTIPLE REGRESSION</vt:lpstr>
      <vt:lpstr>MULTIPLE REGRESSION</vt:lpstr>
      <vt:lpstr>VISUAL REPRESENTATION</vt:lpstr>
      <vt:lpstr>EXAMPLE OF DATA ANALYSIS FLOW</vt:lpstr>
      <vt:lpstr>Normality Test</vt:lpstr>
      <vt:lpstr>Principal component analysis (PCA)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ANALYSIS</dc:title>
  <dc:creator>bayu</dc:creator>
  <cp:lastModifiedBy>Norhazilan</cp:lastModifiedBy>
  <cp:revision>58</cp:revision>
  <dcterms:created xsi:type="dcterms:W3CDTF">2008-05-10T16:17:41Z</dcterms:created>
  <dcterms:modified xsi:type="dcterms:W3CDTF">2012-10-19T16:53:45Z</dcterms:modified>
</cp:coreProperties>
</file>